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312" r:id="rId2"/>
    <p:sldId id="314" r:id="rId3"/>
    <p:sldId id="313" r:id="rId4"/>
    <p:sldId id="265" r:id="rId5"/>
    <p:sldId id="266" r:id="rId6"/>
    <p:sldId id="267" r:id="rId7"/>
    <p:sldId id="268" r:id="rId8"/>
    <p:sldId id="269" r:id="rId9"/>
    <p:sldId id="270" r:id="rId10"/>
    <p:sldId id="256" r:id="rId11"/>
    <p:sldId id="258" r:id="rId12"/>
    <p:sldId id="259" r:id="rId13"/>
    <p:sldId id="260" r:id="rId14"/>
    <p:sldId id="261" r:id="rId15"/>
    <p:sldId id="263" r:id="rId16"/>
    <p:sldId id="275" r:id="rId17"/>
    <p:sldId id="274" r:id="rId18"/>
    <p:sldId id="277" r:id="rId19"/>
    <p:sldId id="279" r:id="rId20"/>
    <p:sldId id="281" r:id="rId21"/>
    <p:sldId id="283" r:id="rId22"/>
    <p:sldId id="285" r:id="rId23"/>
    <p:sldId id="287" r:id="rId24"/>
    <p:sldId id="289" r:id="rId25"/>
    <p:sldId id="291" r:id="rId26"/>
    <p:sldId id="293" r:id="rId27"/>
    <p:sldId id="295" r:id="rId28"/>
    <p:sldId id="297" r:id="rId29"/>
    <p:sldId id="299" r:id="rId30"/>
    <p:sldId id="301" r:id="rId31"/>
    <p:sldId id="303" r:id="rId32"/>
    <p:sldId id="305" r:id="rId33"/>
    <p:sldId id="307" r:id="rId34"/>
    <p:sldId id="309" r:id="rId35"/>
    <p:sldId id="311"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4" d="100"/>
          <a:sy n="74" d="100"/>
        </p:scale>
        <p:origin x="-1224" y="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2/23/2017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2/23/2017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2/23/2017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2/23/2017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2/23/2017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2/23/2017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2/23/2017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2/23/2017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2/23/2017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2/23/2017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2/23/2017</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2/23/2017</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programiz.com/c-programming/c-keywords-identifier"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962400"/>
            <a:ext cx="8229600" cy="2044891"/>
          </a:xfrm>
        </p:spPr>
        <p:txBody>
          <a:bodyPr>
            <a:normAutofit/>
          </a:bodyPr>
          <a:lstStyle/>
          <a:p>
            <a:pPr algn="r">
              <a:buNone/>
            </a:pPr>
            <a:r>
              <a:rPr lang="en-US" sz="1600" dirty="0" err="1" smtClean="0"/>
              <a:t>Hareesh</a:t>
            </a:r>
            <a:r>
              <a:rPr lang="en-US" sz="1600" dirty="0" smtClean="0"/>
              <a:t> P S</a:t>
            </a:r>
          </a:p>
          <a:p>
            <a:pPr algn="r">
              <a:buNone/>
            </a:pPr>
            <a:r>
              <a:rPr lang="en-US" sz="1600" dirty="0" smtClean="0"/>
              <a:t>Assistant Professor</a:t>
            </a:r>
          </a:p>
          <a:p>
            <a:pPr algn="r">
              <a:buNone/>
            </a:pPr>
            <a:r>
              <a:rPr lang="en-US" sz="1600" dirty="0" smtClean="0"/>
              <a:t>Dept. of Physics</a:t>
            </a:r>
          </a:p>
          <a:p>
            <a:pPr algn="r">
              <a:buNone/>
            </a:pPr>
            <a:r>
              <a:rPr lang="en-US" sz="1600" dirty="0" smtClean="0"/>
              <a:t>NSS College, </a:t>
            </a:r>
            <a:r>
              <a:rPr lang="en-US" sz="1600" dirty="0" err="1" smtClean="0"/>
              <a:t>Pandalam</a:t>
            </a:r>
            <a:endParaRPr lang="en-US" sz="1600" dirty="0"/>
          </a:p>
        </p:txBody>
      </p:sp>
      <p:sp>
        <p:nvSpPr>
          <p:cNvPr id="3" name="Title 2"/>
          <p:cNvSpPr>
            <a:spLocks noGrp="1"/>
          </p:cNvSpPr>
          <p:nvPr>
            <p:ph type="title"/>
          </p:nvPr>
        </p:nvSpPr>
        <p:spPr>
          <a:xfrm>
            <a:off x="533400" y="1676400"/>
            <a:ext cx="8229600" cy="1143000"/>
          </a:xfrm>
        </p:spPr>
        <p:txBody>
          <a:bodyPr>
            <a:normAutofit/>
          </a:bodyPr>
          <a:lstStyle/>
          <a:p>
            <a:pPr algn="ctr"/>
            <a:r>
              <a:rPr lang="en-US" dirty="0" smtClean="0"/>
              <a:t>PROGRAMMING IN C</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1470025"/>
          </a:xfrm>
        </p:spPr>
        <p:txBody>
          <a:bodyPr/>
          <a:lstStyle/>
          <a:p>
            <a:r>
              <a:rPr lang="en-IN" dirty="0" smtClean="0">
                <a:latin typeface="Times New Roman" pitchFamily="18" charset="0"/>
                <a:cs typeface="Times New Roman" pitchFamily="18" charset="0"/>
              </a:rPr>
              <a:t>What is C ?</a:t>
            </a:r>
            <a:endParaRPr lang="en-IN" dirty="0">
              <a:latin typeface="Times New Roman" pitchFamily="18" charset="0"/>
              <a:cs typeface="Times New Roman" pitchFamily="18" charset="0"/>
            </a:endParaRPr>
          </a:p>
        </p:txBody>
      </p:sp>
      <p:sp>
        <p:nvSpPr>
          <p:cNvPr id="3" name="Subtitle 2"/>
          <p:cNvSpPr>
            <a:spLocks noGrp="1"/>
          </p:cNvSpPr>
          <p:nvPr>
            <p:ph type="subTitle" idx="1"/>
          </p:nvPr>
        </p:nvSpPr>
        <p:spPr>
          <a:xfrm>
            <a:off x="266700" y="2362200"/>
            <a:ext cx="8610600" cy="3276600"/>
          </a:xfrm>
        </p:spPr>
        <p:txBody>
          <a:bodyPr>
            <a:normAutofit/>
          </a:bodyPr>
          <a:lstStyle/>
          <a:p>
            <a:pPr algn="just">
              <a:lnSpc>
                <a:spcPct val="115000"/>
              </a:lnSpc>
              <a:spcAft>
                <a:spcPts val="1000"/>
              </a:spcAft>
              <a:buFont typeface="Arial" pitchFamily="34" charset="0"/>
              <a:buChar char="•"/>
            </a:pPr>
            <a:r>
              <a:rPr lang="en-IN" dirty="0" smtClean="0">
                <a:solidFill>
                  <a:schemeClr val="tx1"/>
                </a:solidFill>
                <a:latin typeface="Times New Roman" pitchFamily="18" charset="0"/>
                <a:ea typeface="Calibri"/>
                <a:cs typeface="Times New Roman" pitchFamily="18" charset="0"/>
              </a:rPr>
              <a:t>A widely used programming language developed in the early 1970s at Bell Laboratories</a:t>
            </a:r>
          </a:p>
          <a:p>
            <a:pPr algn="just">
              <a:lnSpc>
                <a:spcPct val="115000"/>
              </a:lnSpc>
              <a:spcAft>
                <a:spcPts val="1000"/>
              </a:spcAft>
              <a:buFont typeface="Arial" pitchFamily="34" charset="0"/>
              <a:buChar char="•"/>
            </a:pPr>
            <a:r>
              <a:rPr lang="en-IN" sz="2800" dirty="0" smtClean="0">
                <a:solidFill>
                  <a:schemeClr val="tx1"/>
                </a:solidFill>
                <a:latin typeface="Times New Roman" pitchFamily="18" charset="0"/>
                <a:cs typeface="Times New Roman" pitchFamily="18" charset="0"/>
              </a:rPr>
              <a:t>C is a by product of the UNIX operating system which was developed at Bell Laboratories by Ken Thompson, Dennis Ritchie and others.</a:t>
            </a:r>
          </a:p>
          <a:p>
            <a:pPr algn="just">
              <a:lnSpc>
                <a:spcPct val="115000"/>
              </a:lnSpc>
              <a:spcAft>
                <a:spcPts val="1000"/>
              </a:spcAft>
            </a:pPr>
            <a:endParaRPr lang="en-IN" sz="2800" dirty="0" smtClean="0">
              <a:solidFill>
                <a:schemeClr val="tx1"/>
              </a:solidFill>
              <a:latin typeface="Times New Roman" pitchFamily="18" charset="0"/>
              <a:ea typeface="Calibri"/>
              <a:cs typeface="Times New Roman" pitchFamily="18" charset="0"/>
            </a:endParaRPr>
          </a:p>
          <a:p>
            <a:pPr algn="just"/>
            <a:endParaRPr lang="en-IN"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838201"/>
            <a:ext cx="8534400" cy="4953000"/>
          </a:xfrm>
        </p:spPr>
        <p:txBody>
          <a:bodyPr>
            <a:normAutofit/>
          </a:bodyPr>
          <a:lstStyle/>
          <a:p>
            <a:pPr algn="just"/>
            <a:r>
              <a:rPr lang="en-IN" sz="2800" dirty="0" smtClean="0">
                <a:latin typeface="Times New Roman" pitchFamily="18" charset="0"/>
                <a:cs typeface="Times New Roman" pitchFamily="18" charset="0"/>
              </a:rPr>
              <a:t>UNIX was written in assembly language which is  painful to debug and hard to enhance. Thomson decided that a higher level language was needed for the further development of UNIX. So he designed a small language named B. Ritchie soon joined the UNIX project and began programming in B</a:t>
            </a:r>
          </a:p>
          <a:p>
            <a:pPr algn="just"/>
            <a:r>
              <a:rPr lang="en-IN" sz="2800" dirty="0" smtClean="0"/>
              <a:t>Ritchie began to develop an extended version of B. He called his language NB (“New B”) at first and then as it began to diverge more from B, he changed the name to C</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Ken-Thompson-Land-Dennis-RitchieR-creators-of-UNIX..jpg"/>
          <p:cNvPicPr>
            <a:picLocks noGrp="1" noChangeAspect="1"/>
          </p:cNvPicPr>
          <p:nvPr>
            <p:ph idx="1"/>
          </p:nvPr>
        </p:nvPicPr>
        <p:blipFill>
          <a:blip r:embed="rId2"/>
          <a:stretch>
            <a:fillRect/>
          </a:stretch>
        </p:blipFill>
        <p:spPr>
          <a:xfrm>
            <a:off x="533400" y="1676400"/>
            <a:ext cx="8153400" cy="4343400"/>
          </a:xfrm>
        </p:spPr>
      </p:pic>
      <p:sp>
        <p:nvSpPr>
          <p:cNvPr id="2" name="Title 1"/>
          <p:cNvSpPr>
            <a:spLocks noGrp="1"/>
          </p:cNvSpPr>
          <p:nvPr>
            <p:ph type="title"/>
          </p:nvPr>
        </p:nvSpPr>
        <p:spPr>
          <a:xfrm>
            <a:off x="457200" y="533400"/>
            <a:ext cx="8229600" cy="1219200"/>
          </a:xfrm>
        </p:spPr>
        <p:txBody>
          <a:bodyPr>
            <a:noAutofit/>
          </a:bodyPr>
          <a:lstStyle/>
          <a:p>
            <a:pPr>
              <a:lnSpc>
                <a:spcPct val="115000"/>
              </a:lnSpc>
              <a:spcAft>
                <a:spcPts val="1000"/>
              </a:spcAft>
            </a:pPr>
            <a:r>
              <a:rPr lang="en-IN" sz="3200" dirty="0" smtClean="0">
                <a:ea typeface="Calibri"/>
                <a:cs typeface="Times New Roman"/>
              </a:rPr>
              <a:t/>
            </a:r>
            <a:br>
              <a:rPr lang="en-IN" sz="3200" dirty="0" smtClean="0">
                <a:ea typeface="Calibri"/>
                <a:cs typeface="Times New Roman"/>
              </a:rPr>
            </a:br>
            <a:r>
              <a:rPr lang="en-IN" sz="3600" dirty="0" smtClean="0">
                <a:latin typeface="Times New Roman"/>
                <a:ea typeface="Calibri"/>
              </a:rPr>
              <a:t>Ken Thompson &amp; Dennis Ritchie </a:t>
            </a:r>
            <a:endParaRPr lang="en-IN" sz="36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 text by ritchie.jpg"/>
          <p:cNvPicPr>
            <a:picLocks noGrp="1" noChangeAspect="1"/>
          </p:cNvPicPr>
          <p:nvPr>
            <p:ph idx="1"/>
          </p:nvPr>
        </p:nvPicPr>
        <p:blipFill>
          <a:blip r:embed="rId2"/>
          <a:stretch>
            <a:fillRect/>
          </a:stretch>
        </p:blipFill>
        <p:spPr>
          <a:xfrm>
            <a:off x="3638550" y="2515394"/>
            <a:ext cx="1866900" cy="2457450"/>
          </a:xfrm>
        </p:spPr>
      </p:pic>
      <p:sp>
        <p:nvSpPr>
          <p:cNvPr id="2" name="Title 1"/>
          <p:cNvSpPr>
            <a:spLocks noGrp="1"/>
          </p:cNvSpPr>
          <p:nvPr>
            <p:ph type="title"/>
          </p:nvPr>
        </p:nvSpPr>
        <p:spPr/>
        <p:txBody>
          <a:bodyPr>
            <a:noAutofit/>
          </a:bodyPr>
          <a:lstStyle/>
          <a:p>
            <a:pPr algn="just"/>
            <a:r>
              <a:rPr lang="en-IN" sz="2000" dirty="0" smtClean="0">
                <a:latin typeface="Times New Roman" pitchFamily="18" charset="0"/>
                <a:cs typeface="Times New Roman" pitchFamily="18" charset="0"/>
              </a:rPr>
              <a:t>C continued to evolve during the 1970s especially between 1977 and 1979. It was during this period that the first book on C appeared “The C Programming Language” written by Ritchie and Brian Kernighan and published in 1978</a:t>
            </a:r>
            <a:endParaRPr lang="en-IN" sz="2000" dirty="0">
              <a:latin typeface="Times New Roman" pitchFamily="18" charset="0"/>
              <a:cs typeface="Times New Roman" pitchFamily="18" charset="0"/>
            </a:endParaRPr>
          </a:p>
        </p:txBody>
      </p:sp>
      <p:pic>
        <p:nvPicPr>
          <p:cNvPr id="5" name="Picture 4" descr="c text by ritchie2.jpg"/>
          <p:cNvPicPr>
            <a:picLocks noChangeAspect="1"/>
          </p:cNvPicPr>
          <p:nvPr/>
        </p:nvPicPr>
        <p:blipFill>
          <a:blip r:embed="rId3"/>
          <a:stretch>
            <a:fillRect/>
          </a:stretch>
        </p:blipFill>
        <p:spPr>
          <a:xfrm>
            <a:off x="819150" y="1571625"/>
            <a:ext cx="3371850" cy="4752975"/>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514600"/>
            <a:ext cx="8229600" cy="1828800"/>
          </a:xfrm>
        </p:spPr>
        <p:txBody>
          <a:bodyPr>
            <a:normAutofit/>
          </a:bodyPr>
          <a:lstStyle/>
          <a:p>
            <a:pPr>
              <a:lnSpc>
                <a:spcPct val="115000"/>
              </a:lnSpc>
              <a:spcAft>
                <a:spcPts val="1000"/>
              </a:spcAft>
            </a:pPr>
            <a:r>
              <a:rPr lang="en-IN" dirty="0" smtClean="0">
                <a:latin typeface="Times New Roman"/>
                <a:ea typeface="Calibri"/>
                <a:cs typeface="Times New Roman"/>
              </a:rPr>
              <a:t>The development of a US standard for C began in 1983 under the auspicious of the American National Standards Institute (ANSI).</a:t>
            </a:r>
            <a:endParaRPr lang="en-IN" sz="2800" dirty="0" smtClean="0">
              <a:ea typeface="Calibri"/>
              <a:cs typeface="Times New Roman"/>
            </a:endParaRPr>
          </a:p>
          <a:p>
            <a:endParaRPr lang="en-IN"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IN" dirty="0" smtClean="0">
                <a:latin typeface="Times New Roman" pitchFamily="18" charset="0"/>
                <a:cs typeface="Times New Roman" pitchFamily="18" charset="0"/>
              </a:rPr>
              <a:t>ANSI C</a:t>
            </a:r>
            <a:endParaRPr lang="en-IN"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smtClean="0"/>
              <a:t>main()</a:t>
            </a:r>
          </a:p>
          <a:p>
            <a:r>
              <a:rPr lang="en-IN" dirty="0" smtClean="0"/>
              <a:t>{</a:t>
            </a:r>
          </a:p>
          <a:p>
            <a:r>
              <a:rPr lang="en-IN" dirty="0" smtClean="0"/>
              <a:t>/*...........printing begins.........*/</a:t>
            </a:r>
          </a:p>
          <a:p>
            <a:r>
              <a:rPr lang="en-IN" dirty="0" err="1" smtClean="0"/>
              <a:t>Printf</a:t>
            </a:r>
            <a:r>
              <a:rPr lang="en-IN" dirty="0" smtClean="0"/>
              <a:t>(“I see, I remember”);</a:t>
            </a:r>
          </a:p>
          <a:p>
            <a:r>
              <a:rPr lang="en-IN" dirty="0" smtClean="0"/>
              <a:t>/*......printing ends*/</a:t>
            </a:r>
          </a:p>
          <a:p>
            <a:r>
              <a:rPr lang="en-IN" dirty="0" smtClean="0"/>
              <a:t>}</a:t>
            </a:r>
          </a:p>
          <a:p>
            <a:endParaRPr lang="en-IN" dirty="0"/>
          </a:p>
        </p:txBody>
      </p:sp>
      <p:sp>
        <p:nvSpPr>
          <p:cNvPr id="2" name="Title 1"/>
          <p:cNvSpPr>
            <a:spLocks noGrp="1"/>
          </p:cNvSpPr>
          <p:nvPr>
            <p:ph type="title"/>
          </p:nvPr>
        </p:nvSpPr>
        <p:spPr/>
        <p:txBody>
          <a:bodyPr>
            <a:noAutofit/>
          </a:bodyPr>
          <a:lstStyle/>
          <a:p>
            <a:r>
              <a:rPr lang="en-IN" sz="3600" b="1" dirty="0" smtClean="0"/>
              <a:t>Sample program 1: Printing a message</a:t>
            </a:r>
            <a:endParaRPr lang="en-IN" sz="36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470025"/>
          </a:xfrm>
        </p:spPr>
        <p:txBody>
          <a:bodyPr/>
          <a:lstStyle/>
          <a:p>
            <a:r>
              <a:rPr lang="en-IN" dirty="0" smtClean="0"/>
              <a:t>C keywords &amp; Identifiers </a:t>
            </a:r>
            <a:endParaRPr lang="en-IN" dirty="0"/>
          </a:p>
        </p:txBody>
      </p:sp>
      <p:sp>
        <p:nvSpPr>
          <p:cNvPr id="3" name="Subtitle 2"/>
          <p:cNvSpPr>
            <a:spLocks noGrp="1"/>
          </p:cNvSpPr>
          <p:nvPr>
            <p:ph type="subTitle" idx="1"/>
          </p:nvPr>
        </p:nvSpPr>
        <p:spPr>
          <a:xfrm>
            <a:off x="914400" y="1981200"/>
            <a:ext cx="7239000" cy="4648200"/>
          </a:xfrm>
        </p:spPr>
        <p:txBody>
          <a:bodyPr>
            <a:normAutofit/>
          </a:bodyPr>
          <a:lstStyle/>
          <a:p>
            <a:pPr algn="l"/>
            <a:r>
              <a:rPr lang="en-IN" b="1" dirty="0" smtClean="0">
                <a:solidFill>
                  <a:srgbClr val="252830"/>
                </a:solidFill>
                <a:latin typeface="Open Sans"/>
              </a:rPr>
              <a:t>Table of Contents</a:t>
            </a:r>
          </a:p>
          <a:p>
            <a:pPr algn="l">
              <a:buFont typeface="Arial"/>
              <a:buChar char="•"/>
            </a:pPr>
            <a:r>
              <a:rPr lang="en-IN" dirty="0" smtClean="0">
                <a:solidFill>
                  <a:srgbClr val="2B6DAD"/>
                </a:solidFill>
                <a:latin typeface="Open Sans"/>
                <a:hlinkClick r:id="rId2"/>
              </a:rPr>
              <a:t>Character set</a:t>
            </a:r>
            <a:endParaRPr lang="en-IN" dirty="0" smtClean="0">
              <a:solidFill>
                <a:srgbClr val="252830"/>
              </a:solidFill>
              <a:latin typeface="Open Sans"/>
            </a:endParaRPr>
          </a:p>
          <a:p>
            <a:pPr algn="l">
              <a:buFont typeface="Arial"/>
              <a:buChar char="•"/>
            </a:pPr>
            <a:r>
              <a:rPr lang="en-IN" dirty="0" smtClean="0">
                <a:solidFill>
                  <a:srgbClr val="2B6DAD"/>
                </a:solidFill>
                <a:latin typeface="Open Sans"/>
                <a:hlinkClick r:id="rId2"/>
              </a:rPr>
              <a:t>Keywords</a:t>
            </a:r>
            <a:endParaRPr lang="en-IN" dirty="0" smtClean="0">
              <a:solidFill>
                <a:srgbClr val="252830"/>
              </a:solidFill>
              <a:latin typeface="Open Sans"/>
            </a:endParaRPr>
          </a:p>
          <a:p>
            <a:pPr algn="l">
              <a:buFont typeface="Arial"/>
              <a:buChar char="•"/>
            </a:pPr>
            <a:r>
              <a:rPr lang="en-IN" dirty="0" smtClean="0">
                <a:solidFill>
                  <a:srgbClr val="2B6DAD"/>
                </a:solidFill>
                <a:latin typeface="Open Sans"/>
                <a:hlinkClick r:id="rId2"/>
              </a:rPr>
              <a:t>Identifiers</a:t>
            </a:r>
            <a:endParaRPr lang="en-IN" dirty="0" smtClean="0">
              <a:solidFill>
                <a:srgbClr val="252830"/>
              </a:solidFill>
              <a:latin typeface="Open Sans"/>
            </a:endParaRPr>
          </a:p>
          <a:p>
            <a:pPr algn="l">
              <a:buFont typeface="Arial"/>
              <a:buChar char="•"/>
            </a:pPr>
            <a:r>
              <a:rPr lang="en-IN" dirty="0" smtClean="0">
                <a:solidFill>
                  <a:srgbClr val="2B6DAD"/>
                </a:solidFill>
                <a:latin typeface="Open Sans"/>
                <a:hlinkClick r:id="rId2"/>
              </a:rPr>
              <a:t>Rules for naming Identifiers (variables, functions etc.)</a:t>
            </a:r>
            <a:endParaRPr lang="en-IN" dirty="0" smtClean="0">
              <a:solidFill>
                <a:srgbClr val="252830"/>
              </a:solidFill>
              <a:latin typeface="Open Sans"/>
            </a:endParaRPr>
          </a:p>
          <a:p>
            <a:pPr algn="just"/>
            <a:endParaRPr lang="en-IN"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419600"/>
          </a:xfrm>
        </p:spPr>
        <p:txBody>
          <a:bodyPr>
            <a:normAutofit/>
          </a:bodyPr>
          <a:lstStyle/>
          <a:p>
            <a:pPr algn="just"/>
            <a:r>
              <a:rPr lang="en-IN" dirty="0" smtClean="0">
                <a:latin typeface="Times New Roman" pitchFamily="18" charset="0"/>
                <a:cs typeface="Times New Roman" pitchFamily="18" charset="0"/>
              </a:rPr>
              <a:t>Character set is a set of alphabets, letters and some special characters that are valid in C language</a:t>
            </a:r>
          </a:p>
          <a:p>
            <a:pPr algn="just"/>
            <a:r>
              <a:rPr lang="en-IN" b="1" dirty="0" smtClean="0">
                <a:latin typeface="Times New Roman" pitchFamily="18" charset="0"/>
                <a:cs typeface="Times New Roman" pitchFamily="18" charset="0"/>
              </a:rPr>
              <a:t>Alphabets - </a:t>
            </a:r>
            <a:r>
              <a:rPr lang="en-IN" dirty="0" smtClean="0">
                <a:latin typeface="Times New Roman" pitchFamily="18" charset="0"/>
                <a:cs typeface="Times New Roman" pitchFamily="18" charset="0"/>
              </a:rPr>
              <a:t>C accepts both lowercase and uppercase alphabets as variables and functions.</a:t>
            </a:r>
          </a:p>
          <a:p>
            <a:pPr algn="just">
              <a:buNone/>
            </a:pPr>
            <a:r>
              <a:rPr lang="en-IN" dirty="0" smtClean="0">
                <a:latin typeface="Times New Roman" pitchFamily="18" charset="0"/>
                <a:cs typeface="Times New Roman" pitchFamily="18" charset="0"/>
              </a:rPr>
              <a:t>	Uppercase: A B C ................................... X Y Z</a:t>
            </a:r>
          </a:p>
          <a:p>
            <a:pPr algn="just">
              <a:buNone/>
            </a:pPr>
            <a:r>
              <a:rPr lang="en-IN" dirty="0" smtClean="0">
                <a:latin typeface="Times New Roman" pitchFamily="18" charset="0"/>
                <a:cs typeface="Times New Roman" pitchFamily="18" charset="0"/>
              </a:rPr>
              <a:t>	Lowercase: a b c ...................................... x y z</a:t>
            </a:r>
          </a:p>
          <a:p>
            <a:pPr algn="just"/>
            <a:r>
              <a:rPr lang="en-IN" dirty="0" smtClean="0">
                <a:latin typeface="Times New Roman" pitchFamily="18" charset="0"/>
                <a:cs typeface="Times New Roman" pitchFamily="18" charset="0"/>
              </a:rPr>
              <a:t>Digits		0 1 2 3 4 5 6 7 8 9</a:t>
            </a:r>
          </a:p>
          <a:p>
            <a:pPr algn="just">
              <a:buNone/>
            </a:pPr>
            <a:endParaRPr lang="en-IN" dirty="0">
              <a:latin typeface="Times New Roman" pitchFamily="18" charset="0"/>
              <a:cs typeface="Times New Roman" pitchFamily="18" charset="0"/>
            </a:endParaRPr>
          </a:p>
        </p:txBody>
      </p:sp>
      <p:sp>
        <p:nvSpPr>
          <p:cNvPr id="2" name="Title 1"/>
          <p:cNvSpPr>
            <a:spLocks noGrp="1"/>
          </p:cNvSpPr>
          <p:nvPr>
            <p:ph type="title"/>
          </p:nvPr>
        </p:nvSpPr>
        <p:spPr>
          <a:xfrm>
            <a:off x="457200" y="0"/>
            <a:ext cx="8229600" cy="1143000"/>
          </a:xfrm>
        </p:spPr>
        <p:txBody>
          <a:bodyPr>
            <a:normAutofit/>
          </a:bodyPr>
          <a:lstStyle/>
          <a:p>
            <a:r>
              <a:rPr lang="en-IN" dirty="0" smtClean="0">
                <a:latin typeface="Times New Roman" pitchFamily="18" charset="0"/>
                <a:cs typeface="Times New Roman" pitchFamily="18" charset="0"/>
              </a:rPr>
              <a:t>Character</a:t>
            </a:r>
            <a:r>
              <a:rPr lang="en-IN" dirty="0" smtClean="0"/>
              <a:t> set</a:t>
            </a:r>
            <a:endParaRPr lang="en-IN"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har set.JPG"/>
          <p:cNvPicPr>
            <a:picLocks noGrp="1" noChangeAspect="1"/>
          </p:cNvPicPr>
          <p:nvPr>
            <p:ph idx="1"/>
          </p:nvPr>
        </p:nvPicPr>
        <p:blipFill>
          <a:blip r:embed="rId2"/>
          <a:stretch>
            <a:fillRect/>
          </a:stretch>
        </p:blipFill>
        <p:spPr>
          <a:xfrm>
            <a:off x="533400" y="533400"/>
            <a:ext cx="8077200" cy="5867400"/>
          </a:xfr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lstStyle/>
          <a:p>
            <a:pPr algn="just"/>
            <a:r>
              <a:rPr lang="en-IN" dirty="0" smtClean="0">
                <a:latin typeface="Times New Roman" pitchFamily="18" charset="0"/>
                <a:cs typeface="Times New Roman" pitchFamily="18" charset="0"/>
              </a:rPr>
              <a:t>In a passage of text individual words and punctuation marks are called </a:t>
            </a:r>
            <a:r>
              <a:rPr lang="en-IN" dirty="0" err="1" smtClean="0">
                <a:latin typeface="Times New Roman" pitchFamily="18" charset="0"/>
                <a:cs typeface="Times New Roman" pitchFamily="18" charset="0"/>
              </a:rPr>
              <a:t>tokens.Similarly</a:t>
            </a:r>
            <a:r>
              <a:rPr lang="en-IN" dirty="0" smtClean="0">
                <a:latin typeface="Times New Roman" pitchFamily="18" charset="0"/>
                <a:cs typeface="Times New Roman" pitchFamily="18" charset="0"/>
              </a:rPr>
              <a:t> in a C program the smallest individual units are known as C tokens. C has 6 types of tokens</a:t>
            </a:r>
          </a:p>
          <a:p>
            <a:pPr algn="just"/>
            <a:endParaRPr lang="en-IN" dirty="0">
              <a:latin typeface="Times New Roman" pitchFamily="18" charset="0"/>
              <a:cs typeface="Times New Roman" pitchFamily="18" charset="0"/>
            </a:endParaRPr>
          </a:p>
        </p:txBody>
      </p:sp>
      <p:sp>
        <p:nvSpPr>
          <p:cNvPr id="2" name="Title 1"/>
          <p:cNvSpPr>
            <a:spLocks noGrp="1"/>
          </p:cNvSpPr>
          <p:nvPr>
            <p:ph type="title"/>
          </p:nvPr>
        </p:nvSpPr>
        <p:spPr>
          <a:xfrm>
            <a:off x="457200" y="0"/>
            <a:ext cx="8229600" cy="1143000"/>
          </a:xfrm>
        </p:spPr>
        <p:txBody>
          <a:bodyPr/>
          <a:lstStyle/>
          <a:p>
            <a:r>
              <a:rPr lang="en-IN" dirty="0" smtClean="0">
                <a:latin typeface="Times New Roman" pitchFamily="18" charset="0"/>
                <a:cs typeface="Times New Roman" pitchFamily="18" charset="0"/>
              </a:rPr>
              <a:t>C Tokens</a:t>
            </a:r>
            <a:endParaRPr lang="en-IN" dirty="0">
              <a:latin typeface="Times New Roman" pitchFamily="18" charset="0"/>
              <a:cs typeface="Times New Roman" pitchFamily="18" charset="0"/>
            </a:endParaRPr>
          </a:p>
        </p:txBody>
      </p:sp>
      <p:pic>
        <p:nvPicPr>
          <p:cNvPr id="4" name="Picture 3" descr="c tokens.JPG"/>
          <p:cNvPicPr>
            <a:picLocks noChangeAspect="1"/>
          </p:cNvPicPr>
          <p:nvPr/>
        </p:nvPicPr>
        <p:blipFill>
          <a:blip r:embed="rId2"/>
          <a:stretch>
            <a:fillRect/>
          </a:stretch>
        </p:blipFill>
        <p:spPr>
          <a:xfrm>
            <a:off x="0" y="2971800"/>
            <a:ext cx="9144000" cy="38862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What is a Programming Language</a:t>
            </a:r>
          </a:p>
          <a:p>
            <a:r>
              <a:rPr lang="en-US" dirty="0" smtClean="0"/>
              <a:t>Different levels of Programming languages</a:t>
            </a:r>
          </a:p>
          <a:p>
            <a:r>
              <a:rPr lang="en-US" dirty="0" smtClean="0"/>
              <a:t>Machine Language</a:t>
            </a:r>
          </a:p>
          <a:p>
            <a:r>
              <a:rPr lang="en-US" dirty="0" smtClean="0"/>
              <a:t>Assembly Language</a:t>
            </a:r>
          </a:p>
          <a:p>
            <a:r>
              <a:rPr lang="en-US" dirty="0" smtClean="0"/>
              <a:t>High level Languages</a:t>
            </a:r>
          </a:p>
          <a:p>
            <a:r>
              <a:rPr lang="en-US" dirty="0" smtClean="0"/>
              <a:t>Introduction to C Programming</a:t>
            </a:r>
          </a:p>
          <a:p>
            <a:r>
              <a:rPr lang="en-US" dirty="0" smtClean="0"/>
              <a:t>C Keywords and Identifiers</a:t>
            </a:r>
          </a:p>
          <a:p>
            <a:r>
              <a:rPr lang="en-US" dirty="0" smtClean="0"/>
              <a:t>Character set</a:t>
            </a:r>
          </a:p>
          <a:p>
            <a:r>
              <a:rPr lang="en-US" dirty="0" smtClean="0"/>
              <a:t>C Tokens</a:t>
            </a:r>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a:p>
        </p:txBody>
      </p:sp>
      <p:sp>
        <p:nvSpPr>
          <p:cNvPr id="3" name="Title 2"/>
          <p:cNvSpPr>
            <a:spLocks noGrp="1"/>
          </p:cNvSpPr>
          <p:nvPr>
            <p:ph type="title"/>
          </p:nvPr>
        </p:nvSpPr>
        <p:spPr/>
        <p:txBody>
          <a:bodyPr/>
          <a:lstStyle/>
          <a:p>
            <a:pPr algn="ctr"/>
            <a:r>
              <a:rPr lang="en-US" dirty="0" smtClean="0"/>
              <a:t>CONTENTS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IN" dirty="0" smtClean="0">
                <a:latin typeface="Times New Roman" pitchFamily="18" charset="0"/>
                <a:cs typeface="Times New Roman" pitchFamily="18" charset="0"/>
              </a:rPr>
              <a:t>Keywords are predefined, reserved words used in programming that have special meanings to the compiler. Keywords are part of the syntax and they cannot be used as an identifier</a:t>
            </a:r>
          </a:p>
          <a:p>
            <a:pPr algn="just"/>
            <a:r>
              <a:rPr lang="en-IN" dirty="0" smtClean="0">
                <a:latin typeface="Times New Roman" pitchFamily="18" charset="0"/>
                <a:cs typeface="Times New Roman" pitchFamily="18" charset="0"/>
              </a:rPr>
              <a:t> For example:	</a:t>
            </a:r>
            <a:r>
              <a:rPr lang="en-IN" dirty="0" err="1" smtClean="0">
                <a:latin typeface="Times New Roman" pitchFamily="18" charset="0"/>
                <a:cs typeface="Times New Roman" pitchFamily="18" charset="0"/>
              </a:rPr>
              <a:t>int</a:t>
            </a:r>
            <a:r>
              <a:rPr lang="en-IN" dirty="0" smtClean="0">
                <a:latin typeface="Times New Roman" pitchFamily="18" charset="0"/>
                <a:cs typeface="Times New Roman" pitchFamily="18" charset="0"/>
              </a:rPr>
              <a:t> money;</a:t>
            </a:r>
          </a:p>
          <a:p>
            <a:pPr algn="just">
              <a:buNone/>
            </a:pPr>
            <a:r>
              <a:rPr lang="en-IN" dirty="0" smtClean="0">
                <a:latin typeface="Times New Roman" pitchFamily="18" charset="0"/>
                <a:cs typeface="Times New Roman" pitchFamily="18" charset="0"/>
              </a:rPr>
              <a:t>	Here, </a:t>
            </a:r>
            <a:r>
              <a:rPr lang="en-IN" b="1" i="1" dirty="0" err="1" smtClean="0">
                <a:latin typeface="Times New Roman" pitchFamily="18" charset="0"/>
                <a:cs typeface="Times New Roman" pitchFamily="18" charset="0"/>
              </a:rPr>
              <a:t>int</a:t>
            </a:r>
            <a:r>
              <a:rPr lang="en-IN" dirty="0" smtClean="0">
                <a:latin typeface="Times New Roman" pitchFamily="18" charset="0"/>
                <a:cs typeface="Times New Roman" pitchFamily="18" charset="0"/>
              </a:rPr>
              <a:t> is a keyword that indicates 'money' is a variable of type integer.</a:t>
            </a:r>
          </a:p>
          <a:p>
            <a:pPr algn="just"/>
            <a:r>
              <a:rPr lang="en-IN" dirty="0" smtClean="0">
                <a:latin typeface="Times New Roman" pitchFamily="18" charset="0"/>
                <a:cs typeface="Times New Roman" pitchFamily="18" charset="0"/>
              </a:rPr>
              <a:t>As C is a case sensitive language, all keywords must be written in lowercase. </a:t>
            </a:r>
          </a:p>
          <a:p>
            <a:pPr algn="just">
              <a:buNone/>
            </a:pPr>
            <a:endParaRPr lang="en-IN" dirty="0" smtClean="0">
              <a:latin typeface="Times New Roman" pitchFamily="18" charset="0"/>
              <a:cs typeface="Times New Roman" pitchFamily="18" charset="0"/>
            </a:endParaRPr>
          </a:p>
          <a:p>
            <a:pPr algn="just"/>
            <a:endParaRPr lang="en-IN"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IN" b="1" dirty="0" smtClean="0">
                <a:latin typeface="Times New Roman" pitchFamily="18" charset="0"/>
                <a:cs typeface="Times New Roman" pitchFamily="18" charset="0"/>
              </a:rPr>
              <a:t>Keywords</a:t>
            </a:r>
            <a:endParaRPr lang="en-IN"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keywords.JPG"/>
          <p:cNvPicPr>
            <a:picLocks noGrp="1" noChangeAspect="1"/>
          </p:cNvPicPr>
          <p:nvPr>
            <p:ph idx="1"/>
          </p:nvPr>
        </p:nvPicPr>
        <p:blipFill>
          <a:blip r:embed="rId2"/>
          <a:stretch>
            <a:fillRect/>
          </a:stretch>
        </p:blipFill>
        <p:spPr>
          <a:xfrm>
            <a:off x="952500" y="533003"/>
            <a:ext cx="7239000" cy="5791994"/>
          </a:xfr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257800"/>
          </a:xfrm>
        </p:spPr>
        <p:txBody>
          <a:bodyPr>
            <a:normAutofit/>
          </a:bodyPr>
          <a:lstStyle/>
          <a:p>
            <a:pPr algn="just"/>
            <a:r>
              <a:rPr lang="en-IN" dirty="0" smtClean="0">
                <a:latin typeface="Times New Roman" pitchFamily="18" charset="0"/>
                <a:ea typeface="Times New Roman"/>
                <a:cs typeface="Times New Roman" pitchFamily="18" charset="0"/>
              </a:rPr>
              <a:t>Identifier refers to name given to entities such as variables, functions, structures etc</a:t>
            </a:r>
          </a:p>
          <a:p>
            <a:pPr algn="just"/>
            <a:r>
              <a:rPr lang="en-IN" dirty="0" smtClean="0">
                <a:latin typeface="Times New Roman" pitchFamily="18" charset="0"/>
                <a:cs typeface="Times New Roman" pitchFamily="18" charset="0"/>
              </a:rPr>
              <a:t>Identifier must be unique. They are created to give unique name to an entity to identify it during the execution of the program</a:t>
            </a:r>
          </a:p>
          <a:p>
            <a:pPr algn="just"/>
            <a:r>
              <a:rPr lang="en-IN" dirty="0" smtClean="0">
                <a:latin typeface="Times New Roman" pitchFamily="18" charset="0"/>
                <a:cs typeface="Times New Roman" pitchFamily="18" charset="0"/>
              </a:rPr>
              <a:t>For example:	</a:t>
            </a:r>
            <a:r>
              <a:rPr lang="en-IN" dirty="0" err="1" smtClean="0">
                <a:latin typeface="Times New Roman" pitchFamily="18" charset="0"/>
                <a:cs typeface="Times New Roman" pitchFamily="18" charset="0"/>
              </a:rPr>
              <a:t>int</a:t>
            </a:r>
            <a:r>
              <a:rPr lang="en-IN" dirty="0" smtClean="0">
                <a:latin typeface="Times New Roman" pitchFamily="18" charset="0"/>
                <a:cs typeface="Times New Roman" pitchFamily="18" charset="0"/>
              </a:rPr>
              <a:t> money;</a:t>
            </a:r>
          </a:p>
          <a:p>
            <a:pPr algn="just">
              <a:buNone/>
            </a:pPr>
            <a:r>
              <a:rPr lang="en-IN" dirty="0" smtClean="0">
                <a:latin typeface="Times New Roman" pitchFamily="18" charset="0"/>
                <a:cs typeface="Times New Roman" pitchFamily="18" charset="0"/>
              </a:rPr>
              <a:t>				double account balance;</a:t>
            </a:r>
          </a:p>
          <a:p>
            <a:pPr algn="just"/>
            <a:r>
              <a:rPr lang="en-IN" dirty="0" smtClean="0">
                <a:latin typeface="Times New Roman" pitchFamily="18" charset="0"/>
                <a:cs typeface="Times New Roman" pitchFamily="18" charset="0"/>
              </a:rPr>
              <a:t>Here, </a:t>
            </a:r>
            <a:r>
              <a:rPr lang="en-IN" b="1" i="1" dirty="0" smtClean="0">
                <a:latin typeface="Times New Roman" pitchFamily="18" charset="0"/>
                <a:cs typeface="Times New Roman" pitchFamily="18" charset="0"/>
              </a:rPr>
              <a:t>money </a:t>
            </a:r>
            <a:r>
              <a:rPr lang="en-IN" dirty="0" smtClean="0">
                <a:latin typeface="Times New Roman" pitchFamily="18" charset="0"/>
                <a:cs typeface="Times New Roman" pitchFamily="18" charset="0"/>
              </a:rPr>
              <a:t>and </a:t>
            </a:r>
            <a:r>
              <a:rPr lang="en-IN" b="1" i="1" dirty="0" smtClean="0">
                <a:latin typeface="Times New Roman" pitchFamily="18" charset="0"/>
                <a:cs typeface="Times New Roman" pitchFamily="18" charset="0"/>
              </a:rPr>
              <a:t>account balance</a:t>
            </a:r>
            <a:r>
              <a:rPr lang="en-IN" dirty="0" smtClean="0">
                <a:latin typeface="Times New Roman" pitchFamily="18" charset="0"/>
                <a:cs typeface="Times New Roman" pitchFamily="18" charset="0"/>
              </a:rPr>
              <a:t> are identifiers.</a:t>
            </a:r>
          </a:p>
          <a:p>
            <a:pPr algn="just"/>
            <a:r>
              <a:rPr lang="en-IN" dirty="0" smtClean="0">
                <a:latin typeface="Times New Roman" pitchFamily="18" charset="0"/>
                <a:cs typeface="Times New Roman" pitchFamily="18" charset="0"/>
              </a:rPr>
              <a:t>Identifier names must be different from keywords. You cannot use </a:t>
            </a:r>
            <a:r>
              <a:rPr lang="en-IN" b="1" i="1" dirty="0" err="1" smtClean="0">
                <a:latin typeface="Times New Roman" pitchFamily="18" charset="0"/>
                <a:cs typeface="Times New Roman" pitchFamily="18" charset="0"/>
              </a:rPr>
              <a:t>int</a:t>
            </a:r>
            <a:r>
              <a:rPr lang="en-IN" dirty="0" smtClean="0">
                <a:latin typeface="Times New Roman" pitchFamily="18" charset="0"/>
                <a:cs typeface="Times New Roman" pitchFamily="18" charset="0"/>
              </a:rPr>
              <a:t> as an identifier because </a:t>
            </a:r>
            <a:r>
              <a:rPr lang="en-IN" dirty="0" err="1" smtClean="0">
                <a:latin typeface="Times New Roman" pitchFamily="18" charset="0"/>
                <a:cs typeface="Times New Roman" pitchFamily="18" charset="0"/>
              </a:rPr>
              <a:t>int</a:t>
            </a:r>
            <a:r>
              <a:rPr lang="en-IN" dirty="0" smtClean="0">
                <a:latin typeface="Times New Roman" pitchFamily="18" charset="0"/>
                <a:cs typeface="Times New Roman" pitchFamily="18" charset="0"/>
              </a:rPr>
              <a:t> is a keyword.</a:t>
            </a:r>
          </a:p>
          <a:p>
            <a:pPr algn="just"/>
            <a:endParaRPr lang="en-IN"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944562"/>
          </a:xfrm>
        </p:spPr>
        <p:txBody>
          <a:bodyPr>
            <a:normAutofit/>
          </a:bodyPr>
          <a:lstStyle/>
          <a:p>
            <a:r>
              <a:rPr lang="en-IN" b="1" dirty="0" smtClean="0">
                <a:latin typeface="Times New Roman" pitchFamily="18" charset="0"/>
                <a:cs typeface="Times New Roman" pitchFamily="18" charset="0"/>
              </a:rPr>
              <a:t>Identifiers</a:t>
            </a:r>
            <a:endParaRPr lang="en-IN"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IN" dirty="0" smtClean="0">
                <a:latin typeface="Times New Roman" pitchFamily="18" charset="0"/>
                <a:cs typeface="Times New Roman" pitchFamily="18" charset="0"/>
              </a:rPr>
              <a:t>A valid identifier can have letters (both uppercase and lowercase letters), digits and underscores. </a:t>
            </a:r>
          </a:p>
          <a:p>
            <a:pPr algn="just"/>
            <a:r>
              <a:rPr lang="en-IN" dirty="0" smtClean="0">
                <a:latin typeface="Times New Roman" pitchFamily="18" charset="0"/>
                <a:cs typeface="Times New Roman" pitchFamily="18" charset="0"/>
              </a:rPr>
              <a:t>The first letter of an identifier should be either a letter or an underscore.</a:t>
            </a:r>
          </a:p>
          <a:p>
            <a:pPr algn="just"/>
            <a:r>
              <a:rPr lang="en-IN" dirty="0" smtClean="0">
                <a:latin typeface="Times New Roman" pitchFamily="18" charset="0"/>
                <a:cs typeface="Times New Roman" pitchFamily="18" charset="0"/>
              </a:rPr>
              <a:t>There is no rule on how long an identifier can be. However, you may run into problems in some compilers if identifier is longer than 31 characters.</a:t>
            </a:r>
          </a:p>
          <a:p>
            <a:pPr algn="just"/>
            <a:endParaRPr lang="en-IN"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IN" b="1" dirty="0" smtClean="0">
                <a:latin typeface="Times New Roman" pitchFamily="18" charset="0"/>
                <a:cs typeface="Times New Roman" pitchFamily="18" charset="0"/>
              </a:rPr>
              <a:t>Rules for naming identifiers</a:t>
            </a:r>
            <a:endParaRPr lang="en-IN"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lstStyle/>
          <a:p>
            <a:r>
              <a:rPr lang="en-IN" dirty="0" smtClean="0">
                <a:latin typeface="Times New Roman" pitchFamily="18" charset="0"/>
                <a:cs typeface="Times New Roman" pitchFamily="18" charset="0"/>
              </a:rPr>
              <a:t>Constants in C refers to fixed values that do not change during the execution of a program</a:t>
            </a:r>
          </a:p>
          <a:p>
            <a:endParaRPr lang="en-IN" dirty="0">
              <a:latin typeface="Times New Roman" pitchFamily="18" charset="0"/>
              <a:cs typeface="Times New Roman" pitchFamily="18" charset="0"/>
            </a:endParaRPr>
          </a:p>
        </p:txBody>
      </p:sp>
      <p:sp>
        <p:nvSpPr>
          <p:cNvPr id="2" name="Title 1"/>
          <p:cNvSpPr>
            <a:spLocks noGrp="1"/>
          </p:cNvSpPr>
          <p:nvPr>
            <p:ph type="title"/>
          </p:nvPr>
        </p:nvSpPr>
        <p:spPr>
          <a:xfrm>
            <a:off x="457200" y="0"/>
            <a:ext cx="8229600" cy="914400"/>
          </a:xfrm>
        </p:spPr>
        <p:txBody>
          <a:bodyPr/>
          <a:lstStyle/>
          <a:p>
            <a:r>
              <a:rPr lang="en-IN" dirty="0" smtClean="0">
                <a:latin typeface="Times New Roman" pitchFamily="18" charset="0"/>
                <a:cs typeface="Times New Roman" pitchFamily="18" charset="0"/>
              </a:rPr>
              <a:t>Constants</a:t>
            </a:r>
            <a:endParaRPr lang="en-IN" dirty="0">
              <a:latin typeface="Times New Roman" pitchFamily="18" charset="0"/>
              <a:cs typeface="Times New Roman" pitchFamily="18" charset="0"/>
            </a:endParaRPr>
          </a:p>
        </p:txBody>
      </p:sp>
      <p:pic>
        <p:nvPicPr>
          <p:cNvPr id="6" name="Picture 5" descr="C constants.JPG"/>
          <p:cNvPicPr>
            <a:picLocks noChangeAspect="1"/>
          </p:cNvPicPr>
          <p:nvPr/>
        </p:nvPicPr>
        <p:blipFill>
          <a:blip r:embed="rId2"/>
          <a:stretch>
            <a:fillRect/>
          </a:stretch>
        </p:blipFill>
        <p:spPr>
          <a:xfrm>
            <a:off x="561975" y="2438400"/>
            <a:ext cx="8020050" cy="4038600"/>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382000" cy="6629400"/>
          </a:xfrm>
        </p:spPr>
        <p:txBody>
          <a:bodyPr>
            <a:noAutofit/>
          </a:bodyPr>
          <a:lstStyle/>
          <a:p>
            <a:pPr algn="just">
              <a:buNone/>
            </a:pPr>
            <a:r>
              <a:rPr lang="en-IN" sz="2700" b="1" dirty="0" smtClean="0">
                <a:latin typeface="Times New Roman" pitchFamily="18" charset="0"/>
                <a:cs typeface="Times New Roman" pitchFamily="18" charset="0"/>
              </a:rPr>
              <a:t>Integer Constants</a:t>
            </a:r>
            <a:endParaRPr lang="en-IN" sz="2700" dirty="0" smtClean="0">
              <a:latin typeface="Times New Roman" pitchFamily="18" charset="0"/>
              <a:cs typeface="Times New Roman" pitchFamily="18" charset="0"/>
            </a:endParaRPr>
          </a:p>
          <a:p>
            <a:pPr algn="just"/>
            <a:r>
              <a:rPr lang="en-IN" sz="2700" dirty="0" smtClean="0">
                <a:latin typeface="Times New Roman" pitchFamily="18" charset="0"/>
                <a:cs typeface="Times New Roman" pitchFamily="18" charset="0"/>
              </a:rPr>
              <a:t>An integer is a numeric constant without any fractional or exponential part. There are three types of integer constants in C programming:</a:t>
            </a:r>
          </a:p>
          <a:p>
            <a:pPr algn="just"/>
            <a:r>
              <a:rPr lang="en-IN" sz="2700" dirty="0" smtClean="0">
                <a:latin typeface="Times New Roman" pitchFamily="18" charset="0"/>
                <a:cs typeface="Times New Roman" pitchFamily="18" charset="0"/>
              </a:rPr>
              <a:t>Decimal constant (base 10)</a:t>
            </a:r>
          </a:p>
          <a:p>
            <a:pPr algn="just"/>
            <a:r>
              <a:rPr lang="en-IN" sz="2700" dirty="0" smtClean="0">
                <a:latin typeface="Times New Roman" pitchFamily="18" charset="0"/>
                <a:cs typeface="Times New Roman" pitchFamily="18" charset="0"/>
              </a:rPr>
              <a:t>Octal constant(base 8)</a:t>
            </a:r>
          </a:p>
          <a:p>
            <a:pPr algn="just"/>
            <a:r>
              <a:rPr lang="en-IN" sz="2700" dirty="0" smtClean="0">
                <a:latin typeface="Times New Roman" pitchFamily="18" charset="0"/>
                <a:cs typeface="Times New Roman" pitchFamily="18" charset="0"/>
              </a:rPr>
              <a:t>Hexadecimal constant(base 16)</a:t>
            </a:r>
          </a:p>
          <a:p>
            <a:pPr algn="just">
              <a:buNone/>
            </a:pPr>
            <a:r>
              <a:rPr lang="en-IN" sz="2700" dirty="0" smtClean="0">
                <a:latin typeface="Times New Roman" pitchFamily="18" charset="0"/>
                <a:cs typeface="Times New Roman" pitchFamily="18" charset="0"/>
              </a:rPr>
              <a:t>For example:</a:t>
            </a:r>
          </a:p>
          <a:p>
            <a:pPr algn="just"/>
            <a:r>
              <a:rPr lang="en-IN" sz="2700" dirty="0" smtClean="0">
                <a:latin typeface="Times New Roman" pitchFamily="18" charset="0"/>
                <a:cs typeface="Times New Roman" pitchFamily="18" charset="0"/>
              </a:rPr>
              <a:t>Decimal constants: 0, -9, 22 etc</a:t>
            </a:r>
          </a:p>
          <a:p>
            <a:pPr algn="just"/>
            <a:r>
              <a:rPr lang="en-IN" sz="2700" dirty="0" smtClean="0">
                <a:latin typeface="Times New Roman" pitchFamily="18" charset="0"/>
                <a:cs typeface="Times New Roman" pitchFamily="18" charset="0"/>
              </a:rPr>
              <a:t>Octal constants: 021, 077, 033 etc</a:t>
            </a:r>
          </a:p>
          <a:p>
            <a:pPr algn="just"/>
            <a:r>
              <a:rPr lang="en-IN" sz="2700" dirty="0" smtClean="0">
                <a:latin typeface="Times New Roman" pitchFamily="18" charset="0"/>
                <a:cs typeface="Times New Roman" pitchFamily="18" charset="0"/>
              </a:rPr>
              <a:t>Hexadecimal constants: 0x7f, 0x2a, 0x521 etc</a:t>
            </a:r>
          </a:p>
          <a:p>
            <a:pPr algn="just"/>
            <a:r>
              <a:rPr lang="en-IN" sz="2700" dirty="0" smtClean="0">
                <a:latin typeface="Times New Roman" pitchFamily="18" charset="0"/>
                <a:cs typeface="Times New Roman" pitchFamily="18" charset="0"/>
              </a:rPr>
              <a:t>In C programming, octal starts with a 0, and hexadecimal starts with a 0x.</a:t>
            </a:r>
          </a:p>
          <a:p>
            <a:pPr algn="just"/>
            <a:endParaRPr lang="en-IN" sz="2700" dirty="0">
              <a:latin typeface="Times New Roman" pitchFamily="18" charset="0"/>
              <a:cs typeface="Times New Roman" pitchFamily="18" charset="0"/>
            </a:endParaRPr>
          </a:p>
        </p:txBody>
      </p:sp>
      <p:sp>
        <p:nvSpPr>
          <p:cNvPr id="2" name="Title 1"/>
          <p:cNvSpPr>
            <a:spLocks noGrp="1"/>
          </p:cNvSpPr>
          <p:nvPr>
            <p:ph type="title"/>
          </p:nvPr>
        </p:nvSpPr>
        <p:spPr>
          <a:xfrm>
            <a:off x="457200" y="-152400"/>
            <a:ext cx="8229600" cy="838200"/>
          </a:xfrm>
        </p:spPr>
        <p:txBody>
          <a:bodyPr>
            <a:normAutofit/>
          </a:bodyPr>
          <a:lstStyle/>
          <a:p>
            <a:r>
              <a:rPr lang="en-IN" dirty="0" smtClean="0">
                <a:latin typeface="Times New Roman" pitchFamily="18" charset="0"/>
                <a:cs typeface="Times New Roman" pitchFamily="18" charset="0"/>
              </a:rPr>
              <a:t>Numeric Constants in C</a:t>
            </a:r>
            <a:endParaRPr lang="en-IN"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629400"/>
          </a:xfrm>
        </p:spPr>
        <p:txBody>
          <a:bodyPr>
            <a:noAutofit/>
          </a:bodyPr>
          <a:lstStyle/>
          <a:p>
            <a:pPr algn="just"/>
            <a:r>
              <a:rPr lang="en-IN" sz="2200" dirty="0" smtClean="0">
                <a:latin typeface="Times New Roman" pitchFamily="18" charset="0"/>
                <a:cs typeface="Times New Roman" pitchFamily="18" charset="0"/>
              </a:rPr>
              <a:t>Integer numbers are inadequate to represent quantities that vary continuously such as distances, </a:t>
            </a:r>
            <a:r>
              <a:rPr lang="en-IN" sz="2200" dirty="0" err="1" smtClean="0">
                <a:latin typeface="Times New Roman" pitchFamily="18" charset="0"/>
                <a:cs typeface="Times New Roman" pitchFamily="18" charset="0"/>
              </a:rPr>
              <a:t>temperatures,prices</a:t>
            </a:r>
            <a:r>
              <a:rPr lang="en-IN" sz="2200" dirty="0" smtClean="0">
                <a:latin typeface="Times New Roman" pitchFamily="18" charset="0"/>
                <a:cs typeface="Times New Roman" pitchFamily="18" charset="0"/>
              </a:rPr>
              <a:t> and so on. These quantities are represented by numbers containing fractional parts like 17.548. Such numbers are real (or floating point) constants.</a:t>
            </a:r>
          </a:p>
          <a:p>
            <a:pPr algn="just"/>
            <a:r>
              <a:rPr lang="en-IN" sz="2200" dirty="0" smtClean="0">
                <a:latin typeface="Times New Roman" pitchFamily="18" charset="0"/>
                <a:cs typeface="Times New Roman" pitchFamily="18" charset="0"/>
              </a:rPr>
              <a:t>Eg:0.0083  -0.75  435.36  +247.0</a:t>
            </a:r>
          </a:p>
          <a:p>
            <a:pPr algn="just"/>
            <a:r>
              <a:rPr lang="en-IN" sz="2200" dirty="0" smtClean="0">
                <a:latin typeface="Times New Roman" pitchFamily="18" charset="0"/>
                <a:cs typeface="Times New Roman" pitchFamily="18" charset="0"/>
              </a:rPr>
              <a:t>A real number may also be expressed in exponential (or scientific) notation.</a:t>
            </a:r>
          </a:p>
          <a:p>
            <a:pPr algn="just"/>
            <a:r>
              <a:rPr lang="en-IN" sz="2200" dirty="0" err="1" smtClean="0">
                <a:latin typeface="Times New Roman" pitchFamily="18" charset="0"/>
                <a:cs typeface="Times New Roman" pitchFamily="18" charset="0"/>
              </a:rPr>
              <a:t>Eg</a:t>
            </a:r>
            <a:r>
              <a:rPr lang="en-IN" sz="2200" dirty="0" smtClean="0">
                <a:latin typeface="Times New Roman" pitchFamily="18" charset="0"/>
                <a:cs typeface="Times New Roman" pitchFamily="18" charset="0"/>
              </a:rPr>
              <a:t>: 215.65 may be written as 2.1565e2 in exponential notation.e2 means multiply by 10</a:t>
            </a:r>
            <a:r>
              <a:rPr lang="en-IN" sz="2200" baseline="30000" dirty="0" smtClean="0">
                <a:latin typeface="Times New Roman" pitchFamily="18" charset="0"/>
                <a:cs typeface="Times New Roman" pitchFamily="18" charset="0"/>
              </a:rPr>
              <a:t>2.</a:t>
            </a:r>
          </a:p>
          <a:p>
            <a:pPr algn="just">
              <a:buNone/>
            </a:pPr>
            <a:r>
              <a:rPr lang="en-IN" sz="2200" baseline="30000" dirty="0" smtClean="0">
                <a:latin typeface="Times New Roman" pitchFamily="18" charset="0"/>
                <a:cs typeface="Times New Roman" pitchFamily="18" charset="0"/>
              </a:rPr>
              <a:t> </a:t>
            </a:r>
            <a:r>
              <a:rPr lang="en-IN" sz="2200" dirty="0" smtClean="0">
                <a:latin typeface="Times New Roman" pitchFamily="18" charset="0"/>
                <a:cs typeface="Times New Roman" pitchFamily="18" charset="0"/>
              </a:rPr>
              <a:t>   The general form is  </a:t>
            </a:r>
          </a:p>
          <a:p>
            <a:pPr algn="just">
              <a:buNone/>
            </a:pPr>
            <a:r>
              <a:rPr lang="en-IN" sz="2200" dirty="0" smtClean="0">
                <a:latin typeface="Times New Roman" pitchFamily="18" charset="0"/>
                <a:cs typeface="Times New Roman" pitchFamily="18" charset="0"/>
              </a:rPr>
              <a:t>				</a:t>
            </a:r>
            <a:r>
              <a:rPr lang="en-IN" sz="2200" b="1" dirty="0" smtClean="0">
                <a:latin typeface="Times New Roman" pitchFamily="18" charset="0"/>
                <a:cs typeface="Times New Roman" pitchFamily="18" charset="0"/>
              </a:rPr>
              <a:t>mantissa</a:t>
            </a:r>
            <a:r>
              <a:rPr lang="en-IN" sz="2200" dirty="0" smtClean="0">
                <a:latin typeface="Times New Roman" pitchFamily="18" charset="0"/>
                <a:cs typeface="Times New Roman" pitchFamily="18" charset="0"/>
              </a:rPr>
              <a:t> e </a:t>
            </a:r>
            <a:r>
              <a:rPr lang="en-IN" sz="2200" b="1" dirty="0" smtClean="0">
                <a:latin typeface="Times New Roman" pitchFamily="18" charset="0"/>
                <a:cs typeface="Times New Roman" pitchFamily="18" charset="0"/>
              </a:rPr>
              <a:t>exponent</a:t>
            </a:r>
          </a:p>
          <a:p>
            <a:pPr algn="just">
              <a:buNone/>
            </a:pPr>
            <a:r>
              <a:rPr lang="en-IN" sz="2200" dirty="0" smtClean="0">
                <a:latin typeface="Times New Roman" pitchFamily="18" charset="0"/>
                <a:cs typeface="Times New Roman" pitchFamily="18" charset="0"/>
              </a:rPr>
              <a:t>	mantissa is either a real number or an integer, the exponent is an integer number with an optional plus or minus sign</a:t>
            </a:r>
          </a:p>
          <a:p>
            <a:pPr algn="just">
              <a:buNone/>
            </a:pPr>
            <a:r>
              <a:rPr lang="en-IN" sz="2200" dirty="0" err="1" smtClean="0">
                <a:latin typeface="Times New Roman" pitchFamily="18" charset="0"/>
                <a:cs typeface="Times New Roman" pitchFamily="18" charset="0"/>
              </a:rPr>
              <a:t>Eg</a:t>
            </a:r>
            <a:r>
              <a:rPr lang="en-IN" sz="2200" dirty="0" smtClean="0">
                <a:latin typeface="Times New Roman" pitchFamily="18" charset="0"/>
                <a:cs typeface="Times New Roman" pitchFamily="18" charset="0"/>
              </a:rPr>
              <a:t>: 0.65e4  12e-2  1.5e+3   3.18E3  -1.2E-1</a:t>
            </a:r>
          </a:p>
          <a:p>
            <a:pPr algn="just">
              <a:buNone/>
            </a:pPr>
            <a:r>
              <a:rPr lang="en-IN" sz="2200" dirty="0" err="1" smtClean="0">
                <a:latin typeface="Times New Roman" pitchFamily="18" charset="0"/>
                <a:cs typeface="Times New Roman" pitchFamily="18" charset="0"/>
              </a:rPr>
              <a:t>Embeded</a:t>
            </a:r>
            <a:r>
              <a:rPr lang="en-IN" sz="2200" dirty="0" smtClean="0">
                <a:latin typeface="Times New Roman" pitchFamily="18" charset="0"/>
                <a:cs typeface="Times New Roman" pitchFamily="18" charset="0"/>
              </a:rPr>
              <a:t> white space is not allowed.</a:t>
            </a:r>
          </a:p>
          <a:p>
            <a:pPr algn="just">
              <a:buNone/>
            </a:pPr>
            <a:r>
              <a:rPr lang="en-IN" sz="2200" dirty="0" smtClean="0">
                <a:latin typeface="Times New Roman" pitchFamily="18" charset="0"/>
                <a:cs typeface="Times New Roman" pitchFamily="18" charset="0"/>
              </a:rPr>
              <a:t>Exponential notation is useful for representing numbers that are either very large or very small in magnitude.</a:t>
            </a:r>
          </a:p>
          <a:p>
            <a:pPr algn="just">
              <a:buNone/>
            </a:pPr>
            <a:endParaRPr lang="en-IN" sz="2200" dirty="0" smtClean="0">
              <a:latin typeface="Times New Roman" pitchFamily="18" charset="0"/>
              <a:cs typeface="Times New Roman" pitchFamily="18" charset="0"/>
            </a:endParaRPr>
          </a:p>
          <a:p>
            <a:pPr algn="just">
              <a:buNone/>
            </a:pPr>
            <a:r>
              <a:rPr lang="en-IN" sz="2200" baseline="30000" dirty="0" smtClean="0">
                <a:latin typeface="Times New Roman" pitchFamily="18" charset="0"/>
                <a:cs typeface="Times New Roman" pitchFamily="18" charset="0"/>
              </a:rPr>
              <a:t>		</a:t>
            </a:r>
            <a:endParaRPr lang="en-IN" sz="2200" baseline="30000" dirty="0">
              <a:latin typeface="Times New Roman" pitchFamily="18" charset="0"/>
              <a:cs typeface="Times New Roman" pitchFamily="18" charset="0"/>
            </a:endParaRPr>
          </a:p>
        </p:txBody>
      </p:sp>
      <p:sp>
        <p:nvSpPr>
          <p:cNvPr id="2" name="Title 1"/>
          <p:cNvSpPr>
            <a:spLocks noGrp="1"/>
          </p:cNvSpPr>
          <p:nvPr>
            <p:ph type="title"/>
          </p:nvPr>
        </p:nvSpPr>
        <p:spPr>
          <a:xfrm>
            <a:off x="457200" y="0"/>
            <a:ext cx="8229600" cy="609600"/>
          </a:xfrm>
        </p:spPr>
        <p:txBody>
          <a:bodyPr>
            <a:normAutofit/>
          </a:bodyPr>
          <a:lstStyle/>
          <a:p>
            <a:pPr algn="l"/>
            <a:r>
              <a:rPr lang="en-IN" sz="3200" dirty="0" smtClean="0"/>
              <a:t>Real constants</a:t>
            </a:r>
            <a:endParaRPr lang="en-IN" sz="32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examples of numeric constants.JPG"/>
          <p:cNvPicPr>
            <a:picLocks noGrp="1" noChangeAspect="1"/>
          </p:cNvPicPr>
          <p:nvPr>
            <p:ph idx="1"/>
          </p:nvPr>
        </p:nvPicPr>
        <p:blipFill>
          <a:blip r:embed="rId2"/>
          <a:stretch>
            <a:fillRect/>
          </a:stretch>
        </p:blipFill>
        <p:spPr>
          <a:xfrm>
            <a:off x="228600" y="762000"/>
            <a:ext cx="8686800" cy="5562600"/>
          </a:xfrm>
        </p:spPr>
      </p:pic>
      <p:sp>
        <p:nvSpPr>
          <p:cNvPr id="2" name="Title 1"/>
          <p:cNvSpPr>
            <a:spLocks noGrp="1"/>
          </p:cNvSpPr>
          <p:nvPr>
            <p:ph type="title"/>
          </p:nvPr>
        </p:nvSpPr>
        <p:spPr>
          <a:xfrm>
            <a:off x="457200" y="0"/>
            <a:ext cx="8229600" cy="838200"/>
          </a:xfrm>
        </p:spPr>
        <p:txBody>
          <a:bodyPr>
            <a:normAutofit/>
          </a:bodyPr>
          <a:lstStyle/>
          <a:p>
            <a:r>
              <a:rPr lang="en-IN" sz="3600" dirty="0" smtClean="0">
                <a:latin typeface="Times New Roman" pitchFamily="18" charset="0"/>
                <a:cs typeface="Times New Roman" pitchFamily="18" charset="0"/>
              </a:rPr>
              <a:t>Examples of numeric constants</a:t>
            </a:r>
            <a:endParaRPr lang="en-IN"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noAutofit/>
          </a:bodyPr>
          <a:lstStyle/>
          <a:p>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Character Constants</a:t>
            </a:r>
            <a:br>
              <a:rPr lang="en-IN" sz="4000" dirty="0" smtClean="0">
                <a:latin typeface="Times New Roman" pitchFamily="18" charset="0"/>
                <a:cs typeface="Times New Roman" pitchFamily="18" charset="0"/>
              </a:rPr>
            </a:br>
            <a:endParaRPr lang="en-IN" sz="40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5257800"/>
          </a:xfrm>
        </p:spPr>
        <p:txBody>
          <a:bodyPr>
            <a:normAutofit/>
          </a:bodyPr>
          <a:lstStyle/>
          <a:p>
            <a:pPr algn="just">
              <a:buNone/>
            </a:pPr>
            <a:r>
              <a:rPr lang="en-IN" sz="3600" dirty="0" smtClean="0">
                <a:latin typeface="Times New Roman" pitchFamily="18" charset="0"/>
                <a:cs typeface="Times New Roman" pitchFamily="18" charset="0"/>
              </a:rPr>
              <a:t>Single character constants</a:t>
            </a:r>
          </a:p>
          <a:p>
            <a:pPr algn="just"/>
            <a:r>
              <a:rPr lang="en-IN" dirty="0" smtClean="0"/>
              <a:t>It contains a single character enclosed within a pair of single quote marks.</a:t>
            </a:r>
          </a:p>
          <a:p>
            <a:pPr algn="just">
              <a:buNone/>
            </a:pPr>
            <a:r>
              <a:rPr lang="en-IN" dirty="0" err="1" smtClean="0"/>
              <a:t>Eg</a:t>
            </a:r>
            <a:r>
              <a:rPr lang="en-IN" dirty="0" smtClean="0"/>
              <a:t>: ‘5’  ‘X’  ‘;’  ‘’</a:t>
            </a:r>
          </a:p>
          <a:p>
            <a:pPr algn="just">
              <a:buNone/>
            </a:pPr>
            <a:r>
              <a:rPr lang="en-IN" dirty="0" smtClean="0"/>
              <a:t>  the character constant ‘5’ is not the same as the number 5</a:t>
            </a:r>
          </a:p>
          <a:p>
            <a:pPr algn="just"/>
            <a:r>
              <a:rPr lang="en-IN" dirty="0" smtClean="0"/>
              <a:t>Character constants have integer values known as ASCII VALUES. </a:t>
            </a:r>
          </a:p>
          <a:p>
            <a:pPr algn="just">
              <a:buNone/>
            </a:pPr>
            <a:r>
              <a:rPr lang="en-IN" dirty="0" err="1" smtClean="0"/>
              <a:t>Eg</a:t>
            </a:r>
            <a:r>
              <a:rPr lang="en-IN" dirty="0" smtClean="0"/>
              <a:t>: the statement </a:t>
            </a:r>
            <a:r>
              <a:rPr lang="en-IN" dirty="0" err="1" smtClean="0"/>
              <a:t>printf</a:t>
            </a:r>
            <a:r>
              <a:rPr lang="en-IN" dirty="0" smtClean="0"/>
              <a:t>(“%d”, ’a’); Would print the number 97</a:t>
            </a:r>
          </a:p>
          <a:p>
            <a:pPr algn="just">
              <a:buNone/>
            </a:pPr>
            <a:endParaRPr lang="en-IN"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pPr algn="l"/>
            <a:r>
              <a:rPr lang="en-IN" dirty="0" smtClean="0">
                <a:latin typeface="Times New Roman" pitchFamily="18" charset="0"/>
                <a:cs typeface="Times New Roman" pitchFamily="18" charset="0"/>
              </a:rPr>
              <a:t>String constants</a:t>
            </a: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5029200"/>
          </a:xfrm>
        </p:spPr>
        <p:txBody>
          <a:bodyPr>
            <a:normAutofit/>
          </a:bodyPr>
          <a:lstStyle/>
          <a:p>
            <a:r>
              <a:rPr lang="en-IN" dirty="0" smtClean="0">
                <a:latin typeface="Times New Roman" pitchFamily="18" charset="0"/>
                <a:cs typeface="Times New Roman" pitchFamily="18" charset="0"/>
              </a:rPr>
              <a:t>It is a sequence of characters enclosed in </a:t>
            </a:r>
            <a:r>
              <a:rPr lang="en-IN" i="1" dirty="0" smtClean="0">
                <a:latin typeface="Times New Roman" pitchFamily="18" charset="0"/>
                <a:cs typeface="Times New Roman" pitchFamily="18" charset="0"/>
              </a:rPr>
              <a:t>double quotes. </a:t>
            </a:r>
          </a:p>
          <a:p>
            <a:r>
              <a:rPr lang="en-IN" dirty="0" smtClean="0">
                <a:latin typeface="Times New Roman" pitchFamily="18" charset="0"/>
                <a:cs typeface="Times New Roman" pitchFamily="18" charset="0"/>
              </a:rPr>
              <a:t>the characters may be letters, numbers special characters and blank space</a:t>
            </a:r>
          </a:p>
          <a:p>
            <a:pPr>
              <a:buNone/>
            </a:pPr>
            <a:r>
              <a:rPr lang="en-IN" dirty="0" smtClean="0">
                <a:latin typeface="Times New Roman" pitchFamily="18" charset="0"/>
                <a:cs typeface="Times New Roman" pitchFamily="18" charset="0"/>
              </a:rPr>
              <a:t> </a:t>
            </a:r>
            <a:r>
              <a:rPr lang="en-IN" dirty="0" err="1" smtClean="0">
                <a:latin typeface="Times New Roman" pitchFamily="18" charset="0"/>
                <a:cs typeface="Times New Roman" pitchFamily="18" charset="0"/>
              </a:rPr>
              <a:t>Eg</a:t>
            </a:r>
            <a:r>
              <a:rPr lang="en-IN" dirty="0" smtClean="0">
                <a:latin typeface="Times New Roman" pitchFamily="18" charset="0"/>
                <a:cs typeface="Times New Roman" pitchFamily="18" charset="0"/>
              </a:rPr>
              <a:t>: “Hello”   “1983”   “MELCOW”  “ ” “5+3”</a:t>
            </a:r>
          </a:p>
          <a:p>
            <a:r>
              <a:rPr lang="en-IN" dirty="0" smtClean="0">
                <a:latin typeface="Times New Roman" pitchFamily="18" charset="0"/>
                <a:cs typeface="Times New Roman" pitchFamily="18" charset="0"/>
              </a:rPr>
              <a:t>A character constant is not equivalent to the single character string constant </a:t>
            </a:r>
          </a:p>
          <a:p>
            <a:pPr>
              <a:buNone/>
            </a:pPr>
            <a:r>
              <a:rPr lang="en-IN" dirty="0" smtClean="0">
                <a:latin typeface="Times New Roman" pitchFamily="18" charset="0"/>
                <a:cs typeface="Times New Roman" pitchFamily="18" charset="0"/>
              </a:rPr>
              <a:t>   (</a:t>
            </a:r>
            <a:r>
              <a:rPr lang="en-IN" dirty="0" err="1" smtClean="0">
                <a:latin typeface="Times New Roman" pitchFamily="18" charset="0"/>
                <a:cs typeface="Times New Roman" pitchFamily="18" charset="0"/>
              </a:rPr>
              <a:t>ie</a:t>
            </a:r>
            <a:r>
              <a:rPr lang="en-IN" dirty="0" smtClean="0">
                <a:latin typeface="Times New Roman" pitchFamily="18" charset="0"/>
                <a:cs typeface="Times New Roman" pitchFamily="18" charset="0"/>
              </a:rPr>
              <a:t> ‘x’ not equal to “x”)</a:t>
            </a:r>
          </a:p>
          <a:p>
            <a:pPr algn="just"/>
            <a:r>
              <a:rPr lang="en-IN" dirty="0" smtClean="0">
                <a:latin typeface="Times New Roman" pitchFamily="18" charset="0"/>
                <a:cs typeface="Times New Roman" pitchFamily="18" charset="0"/>
              </a:rPr>
              <a:t>A single character string constant does not have an equivalent integer value while a character constant has an integer value</a:t>
            </a:r>
          </a:p>
          <a:p>
            <a:endParaRPr lang="en-IN"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38400"/>
            <a:ext cx="8229600" cy="2697163"/>
          </a:xfrm>
        </p:spPr>
        <p:txBody>
          <a:bodyPr/>
          <a:lstStyle/>
          <a:p>
            <a:r>
              <a:rPr lang="en-IN" dirty="0" smtClean="0">
                <a:latin typeface="Times New Roman" pitchFamily="18" charset="0"/>
                <a:cs typeface="Times New Roman" pitchFamily="18" charset="0"/>
              </a:rPr>
              <a:t>A </a:t>
            </a:r>
            <a:r>
              <a:rPr lang="en-IN" i="1" dirty="0" smtClean="0">
                <a:latin typeface="Times New Roman" pitchFamily="18" charset="0"/>
                <a:cs typeface="Times New Roman" pitchFamily="18" charset="0"/>
              </a:rPr>
              <a:t>natural language</a:t>
            </a:r>
            <a:r>
              <a:rPr lang="en-IN" dirty="0" smtClean="0">
                <a:latin typeface="Times New Roman" pitchFamily="18" charset="0"/>
                <a:cs typeface="Times New Roman" pitchFamily="18" charset="0"/>
              </a:rPr>
              <a:t> is designed communicate between</a:t>
            </a:r>
            <a:r>
              <a:rPr lang="en-IN" i="1" dirty="0" smtClean="0">
                <a:latin typeface="Times New Roman" pitchFamily="18" charset="0"/>
                <a:cs typeface="Times New Roman" pitchFamily="18" charset="0"/>
              </a:rPr>
              <a:t> humans</a:t>
            </a:r>
          </a:p>
          <a:p>
            <a:r>
              <a:rPr lang="en-IN" dirty="0" smtClean="0">
                <a:latin typeface="Times New Roman" pitchFamily="18" charset="0"/>
                <a:cs typeface="Times New Roman" pitchFamily="18" charset="0"/>
              </a:rPr>
              <a:t>A </a:t>
            </a:r>
            <a:r>
              <a:rPr lang="en-IN" i="1" dirty="0" smtClean="0">
                <a:latin typeface="Times New Roman" pitchFamily="18" charset="0"/>
                <a:cs typeface="Times New Roman" pitchFamily="18" charset="0"/>
              </a:rPr>
              <a:t>programming language</a:t>
            </a:r>
            <a:r>
              <a:rPr lang="en-IN" dirty="0" smtClean="0">
                <a:latin typeface="Times New Roman" pitchFamily="18" charset="0"/>
                <a:cs typeface="Times New Roman" pitchFamily="18" charset="0"/>
              </a:rPr>
              <a:t> is designed to communicate between </a:t>
            </a:r>
            <a:r>
              <a:rPr lang="en-IN" i="1" dirty="0" smtClean="0">
                <a:latin typeface="Times New Roman" pitchFamily="18" charset="0"/>
                <a:cs typeface="Times New Roman" pitchFamily="18" charset="0"/>
              </a:rPr>
              <a:t>human and computers</a:t>
            </a:r>
            <a:endParaRPr lang="en-IN" i="1"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IN" dirty="0" smtClean="0">
                <a:latin typeface="Times New Roman" pitchFamily="18" charset="0"/>
                <a:cs typeface="Times New Roman" pitchFamily="18" charset="0"/>
              </a:rPr>
              <a:t>What is a programming language?</a:t>
            </a:r>
            <a:endParaRPr lang="en-IN"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Backslash character constants</a:t>
            </a:r>
            <a:endParaRPr lang="en-IN" dirty="0"/>
          </a:p>
        </p:txBody>
      </p:sp>
      <p:sp>
        <p:nvSpPr>
          <p:cNvPr id="3" name="Content Placeholder 2"/>
          <p:cNvSpPr>
            <a:spLocks noGrp="1"/>
          </p:cNvSpPr>
          <p:nvPr>
            <p:ph idx="1"/>
          </p:nvPr>
        </p:nvSpPr>
        <p:spPr>
          <a:xfrm>
            <a:off x="457200" y="1295400"/>
            <a:ext cx="8229600" cy="5562600"/>
          </a:xfrm>
        </p:spPr>
        <p:txBody>
          <a:bodyPr>
            <a:normAutofit/>
          </a:bodyPr>
          <a:lstStyle/>
          <a:p>
            <a:pPr algn="just"/>
            <a:r>
              <a:rPr lang="en-IN" sz="2800" dirty="0" smtClean="0">
                <a:latin typeface="Times New Roman" pitchFamily="18" charset="0"/>
                <a:cs typeface="Times New Roman" pitchFamily="18" charset="0"/>
              </a:rPr>
              <a:t>C supports some special backlash character constants that are used in output functions.\n stands for newline character.</a:t>
            </a:r>
            <a:endParaRPr lang="en-IN" sz="2800" dirty="0">
              <a:latin typeface="Times New Roman" pitchFamily="18" charset="0"/>
              <a:cs typeface="Times New Roman" pitchFamily="18" charset="0"/>
            </a:endParaRPr>
          </a:p>
        </p:txBody>
      </p:sp>
      <p:pic>
        <p:nvPicPr>
          <p:cNvPr id="4" name="Picture 3" descr="backslash characters.JPG"/>
          <p:cNvPicPr>
            <a:picLocks noChangeAspect="1"/>
          </p:cNvPicPr>
          <p:nvPr/>
        </p:nvPicPr>
        <p:blipFill>
          <a:blip r:embed="rId2"/>
          <a:stretch>
            <a:fillRect/>
          </a:stretch>
        </p:blipFill>
        <p:spPr>
          <a:xfrm>
            <a:off x="361950" y="2743200"/>
            <a:ext cx="8553450" cy="4572000"/>
          </a:xfrm>
          <a:prstGeom prst="rect">
            <a:avLst/>
          </a:prstGeom>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smtClean="0">
                <a:latin typeface="Times New Roman" pitchFamily="18" charset="0"/>
                <a:cs typeface="Times New Roman" pitchFamily="18" charset="0"/>
              </a:rPr>
              <a:t>C Programming Variables</a:t>
            </a: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800600"/>
          </a:xfrm>
        </p:spPr>
        <p:txBody>
          <a:bodyPr>
            <a:normAutofit/>
          </a:bodyPr>
          <a:lstStyle/>
          <a:p>
            <a:pPr algn="just"/>
            <a:r>
              <a:rPr lang="en-IN" dirty="0" smtClean="0">
                <a:latin typeface="Times New Roman" pitchFamily="18" charset="0"/>
                <a:cs typeface="Times New Roman" pitchFamily="18" charset="0"/>
              </a:rPr>
              <a:t>A variable is a data name that may be used to store a data value. Unlike constants that </a:t>
            </a:r>
            <a:r>
              <a:rPr lang="en-IN" dirty="0" err="1" smtClean="0">
                <a:latin typeface="Times New Roman" pitchFamily="18" charset="0"/>
                <a:cs typeface="Times New Roman" pitchFamily="18" charset="0"/>
              </a:rPr>
              <a:t>reamin</a:t>
            </a:r>
            <a:r>
              <a:rPr lang="en-IN" dirty="0" smtClean="0">
                <a:latin typeface="Times New Roman" pitchFamily="18" charset="0"/>
                <a:cs typeface="Times New Roman" pitchFamily="18" charset="0"/>
              </a:rPr>
              <a:t> unchanged during the execution of a program a variable may take different values at different times during execution.</a:t>
            </a:r>
          </a:p>
          <a:p>
            <a:pPr algn="just"/>
            <a:r>
              <a:rPr lang="en-IN" dirty="0" smtClean="0">
                <a:latin typeface="Times New Roman" pitchFamily="18" charset="0"/>
                <a:cs typeface="Times New Roman" pitchFamily="18" charset="0"/>
              </a:rPr>
              <a:t>Variable names may consists of letters, digits and </a:t>
            </a:r>
            <a:r>
              <a:rPr lang="en-IN" dirty="0" err="1" smtClean="0">
                <a:latin typeface="Times New Roman" pitchFamily="18" charset="0"/>
                <a:cs typeface="Times New Roman" pitchFamily="18" charset="0"/>
              </a:rPr>
              <a:t>undescores</a:t>
            </a:r>
            <a:r>
              <a:rPr lang="en-IN" dirty="0" smtClean="0">
                <a:latin typeface="Times New Roman" pitchFamily="18" charset="0"/>
                <a:cs typeface="Times New Roman" pitchFamily="18" charset="0"/>
              </a:rPr>
              <a:t> subject to the following conditions </a:t>
            </a:r>
          </a:p>
          <a:p>
            <a:pPr algn="just"/>
            <a:r>
              <a:rPr lang="en-IN" dirty="0" smtClean="0">
                <a:latin typeface="Times New Roman" pitchFamily="18" charset="0"/>
                <a:cs typeface="Times New Roman" pitchFamily="18" charset="0"/>
              </a:rPr>
              <a:t>They must begin with a letter</a:t>
            </a:r>
          </a:p>
          <a:p>
            <a:pPr algn="just">
              <a:buNone/>
            </a:pPr>
            <a:endParaRPr lang="en-IN" dirty="0" smtClean="0">
              <a:latin typeface="Times New Roman" pitchFamily="18" charset="0"/>
              <a:cs typeface="Times New Roman" pitchFamily="18" charset="0"/>
            </a:endParaRPr>
          </a:p>
          <a:p>
            <a:pPr algn="just"/>
            <a:endParaRPr lang="en-IN" dirty="0" smtClean="0">
              <a:latin typeface="Times New Roman" pitchFamily="18" charset="0"/>
              <a:cs typeface="Times New Roman" pitchFamily="18" charset="0"/>
            </a:endParaRPr>
          </a:p>
          <a:p>
            <a:pPr algn="just"/>
            <a:endParaRPr lang="en-IN"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smtClean="0">
                <a:latin typeface="Times New Roman" pitchFamily="18" charset="0"/>
                <a:cs typeface="Times New Roman" pitchFamily="18" charset="0"/>
              </a:rPr>
              <a:t>Rules for naming a variable</a:t>
            </a: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IN" dirty="0" smtClean="0">
                <a:latin typeface="Times New Roman" pitchFamily="18" charset="0"/>
                <a:cs typeface="Times New Roman" pitchFamily="18" charset="0"/>
              </a:rPr>
              <a:t>A variable name can have letters (both uppercase and lowercase letters), digits and underscore only.</a:t>
            </a:r>
          </a:p>
          <a:p>
            <a:pPr algn="just"/>
            <a:r>
              <a:rPr lang="en-IN" dirty="0" smtClean="0">
                <a:latin typeface="Times New Roman" pitchFamily="18" charset="0"/>
                <a:cs typeface="Times New Roman" pitchFamily="18" charset="0"/>
              </a:rPr>
              <a:t>The first letter of a variable should be either a letter or an underscore.</a:t>
            </a:r>
          </a:p>
          <a:p>
            <a:pPr algn="just"/>
            <a:r>
              <a:rPr lang="en-IN" dirty="0" smtClean="0">
                <a:latin typeface="Times New Roman" pitchFamily="18" charset="0"/>
                <a:cs typeface="Times New Roman" pitchFamily="18" charset="0"/>
              </a:rPr>
              <a:t>There is no rule on how long a variable name (identifier) can be. </a:t>
            </a:r>
          </a:p>
          <a:p>
            <a:pPr algn="just"/>
            <a:r>
              <a:rPr lang="en-IN" dirty="0" smtClean="0">
                <a:latin typeface="Times New Roman" pitchFamily="18" charset="0"/>
                <a:cs typeface="Times New Roman" pitchFamily="18" charset="0"/>
              </a:rPr>
              <a:t>Note: You should always try to give meaningful names to variables. For example: </a:t>
            </a:r>
            <a:r>
              <a:rPr lang="en-IN" dirty="0" err="1" smtClean="0">
                <a:latin typeface="Times New Roman" pitchFamily="18" charset="0"/>
                <a:cs typeface="Times New Roman" pitchFamily="18" charset="0"/>
              </a:rPr>
              <a:t>firstName</a:t>
            </a:r>
            <a:r>
              <a:rPr lang="en-IN" dirty="0" smtClean="0">
                <a:latin typeface="Times New Roman" pitchFamily="18" charset="0"/>
                <a:cs typeface="Times New Roman" pitchFamily="18" charset="0"/>
              </a:rPr>
              <a:t> is a better variable name than fn.</a:t>
            </a:r>
          </a:p>
          <a:p>
            <a:pPr algn="just"/>
            <a:endParaRPr lang="en-IN"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IN" dirty="0" smtClean="0"/>
              <a:t>Variables cont..</a:t>
            </a:r>
            <a:endParaRPr lang="en-IN" dirty="0"/>
          </a:p>
        </p:txBody>
      </p:sp>
      <p:sp>
        <p:nvSpPr>
          <p:cNvPr id="3" name="Content Placeholder 2"/>
          <p:cNvSpPr>
            <a:spLocks noGrp="1"/>
          </p:cNvSpPr>
          <p:nvPr>
            <p:ph idx="1"/>
          </p:nvPr>
        </p:nvSpPr>
        <p:spPr/>
        <p:txBody>
          <a:bodyPr/>
          <a:lstStyle/>
          <a:p>
            <a:pPr algn="just"/>
            <a:r>
              <a:rPr lang="en-IN" dirty="0" smtClean="0">
                <a:latin typeface="Times New Roman" pitchFamily="18" charset="0"/>
                <a:cs typeface="Times New Roman" pitchFamily="18" charset="0"/>
              </a:rPr>
              <a:t>ANSI standard recognize a length of 31 characters. However length should be normally more than eight characters, since only the first eight characters are treated as significant by many compilers</a:t>
            </a:r>
          </a:p>
          <a:p>
            <a:pPr algn="just"/>
            <a:r>
              <a:rPr lang="en-IN" dirty="0" smtClean="0">
                <a:latin typeface="Times New Roman" pitchFamily="18" charset="0"/>
                <a:cs typeface="Times New Roman" pitchFamily="18" charset="0"/>
              </a:rPr>
              <a:t>Uppercase and lowercase are significant</a:t>
            </a:r>
          </a:p>
          <a:p>
            <a:pPr algn="just"/>
            <a:r>
              <a:rPr lang="en-IN" dirty="0" smtClean="0">
                <a:latin typeface="Times New Roman" pitchFamily="18" charset="0"/>
                <a:cs typeface="Times New Roman" pitchFamily="18" charset="0"/>
              </a:rPr>
              <a:t>It should not be a keyword</a:t>
            </a:r>
          </a:p>
          <a:p>
            <a:pPr algn="just"/>
            <a:r>
              <a:rPr lang="en-IN" dirty="0" smtClean="0">
                <a:latin typeface="Times New Roman" pitchFamily="18" charset="0"/>
                <a:cs typeface="Times New Roman" pitchFamily="18" charset="0"/>
              </a:rPr>
              <a:t>White space is not allowed</a:t>
            </a:r>
            <a:endParaRPr lang="en-IN" dirty="0">
              <a:latin typeface="Times New Roman" pitchFamily="18" charset="0"/>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varialbes eg1.JPG"/>
          <p:cNvPicPr>
            <a:picLocks noGrp="1" noChangeAspect="1"/>
          </p:cNvPicPr>
          <p:nvPr>
            <p:ph idx="1"/>
          </p:nvPr>
        </p:nvPicPr>
        <p:blipFill>
          <a:blip r:embed="rId2"/>
          <a:stretch>
            <a:fillRect/>
          </a:stretch>
        </p:blipFill>
        <p:spPr>
          <a:xfrm>
            <a:off x="457200" y="685800"/>
            <a:ext cx="8686800" cy="5867400"/>
          </a:xfrm>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varialbes eg2.JPG"/>
          <p:cNvPicPr>
            <a:picLocks noGrp="1" noChangeAspect="1"/>
          </p:cNvPicPr>
          <p:nvPr>
            <p:ph idx="1"/>
          </p:nvPr>
        </p:nvPicPr>
        <p:blipFill>
          <a:blip r:embed="rId2"/>
          <a:stretch>
            <a:fillRect/>
          </a:stretch>
        </p:blipFill>
        <p:spPr>
          <a:xfrm>
            <a:off x="0" y="685800"/>
            <a:ext cx="9144000" cy="7162800"/>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743200"/>
            <a:ext cx="8229600" cy="3200400"/>
          </a:xfrm>
        </p:spPr>
        <p:txBody>
          <a:bodyPr/>
          <a:lstStyle/>
          <a:p>
            <a:r>
              <a:rPr lang="en-IN" dirty="0" smtClean="0">
                <a:latin typeface="Times New Roman" pitchFamily="18" charset="0"/>
                <a:cs typeface="Times New Roman" pitchFamily="18" charset="0"/>
              </a:rPr>
              <a:t>Machine languages</a:t>
            </a:r>
          </a:p>
          <a:p>
            <a:r>
              <a:rPr lang="en-IN" dirty="0" smtClean="0">
                <a:latin typeface="Times New Roman" pitchFamily="18" charset="0"/>
                <a:cs typeface="Times New Roman" pitchFamily="18" charset="0"/>
              </a:rPr>
              <a:t>Assembly language</a:t>
            </a:r>
          </a:p>
          <a:p>
            <a:r>
              <a:rPr lang="en-IN" dirty="0" smtClean="0">
                <a:latin typeface="Times New Roman" pitchFamily="18" charset="0"/>
                <a:cs typeface="Times New Roman" pitchFamily="18" charset="0"/>
              </a:rPr>
              <a:t>High level </a:t>
            </a:r>
            <a:r>
              <a:rPr lang="en-IN" dirty="0" err="1" smtClean="0">
                <a:latin typeface="Times New Roman" pitchFamily="18" charset="0"/>
                <a:cs typeface="Times New Roman" pitchFamily="18" charset="0"/>
              </a:rPr>
              <a:t>langugage</a:t>
            </a:r>
            <a:endParaRPr lang="en-IN"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IN" dirty="0" smtClean="0">
                <a:latin typeface="Times New Roman" pitchFamily="18" charset="0"/>
                <a:cs typeface="Times New Roman" pitchFamily="18" charset="0"/>
              </a:rPr>
              <a:t>Levels of programming Languages</a:t>
            </a:r>
            <a:endParaRPr lang="en-IN"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638800"/>
          </a:xfrm>
        </p:spPr>
        <p:txBody>
          <a:bodyPr>
            <a:normAutofit fontScale="92500" lnSpcReduction="20000"/>
          </a:bodyPr>
          <a:lstStyle/>
          <a:p>
            <a:pPr algn="just"/>
            <a:r>
              <a:rPr lang="en-IN" dirty="0" smtClean="0">
                <a:latin typeface="Times New Roman" pitchFamily="18" charset="0"/>
                <a:cs typeface="Times New Roman" pitchFamily="18" charset="0"/>
              </a:rPr>
              <a:t>Machine language is the language written as strings of binary 1’s and 0’s. </a:t>
            </a:r>
          </a:p>
          <a:p>
            <a:pPr algn="just"/>
            <a:r>
              <a:rPr lang="en-IN" dirty="0" smtClean="0">
                <a:latin typeface="Times New Roman" pitchFamily="18" charset="0"/>
                <a:cs typeface="Times New Roman" pitchFamily="18" charset="0"/>
              </a:rPr>
              <a:t>It is the only language which a computer understands without using a translation program.</a:t>
            </a:r>
          </a:p>
          <a:p>
            <a:pPr algn="just"/>
            <a:r>
              <a:rPr lang="en-IN" dirty="0" smtClean="0">
                <a:latin typeface="Times New Roman" pitchFamily="18" charset="0"/>
                <a:cs typeface="Times New Roman" pitchFamily="18" charset="0"/>
              </a:rPr>
              <a:t> A machine language instruction has two parts, the first part is the operation code which tells the computer what function to perform and the second part is the operand which tells the computer where to find or store the data which is to be manipulated. </a:t>
            </a:r>
          </a:p>
          <a:p>
            <a:pPr algn="just"/>
            <a:r>
              <a:rPr lang="en-IN" dirty="0" smtClean="0">
                <a:latin typeface="Times New Roman" pitchFamily="18" charset="0"/>
                <a:cs typeface="Times New Roman" pitchFamily="18" charset="0"/>
              </a:rPr>
              <a:t>A programmer needs to write numeric codes for the instruction and storage location of data. </a:t>
            </a:r>
          </a:p>
          <a:p>
            <a:r>
              <a:rPr lang="en-IN" dirty="0" smtClean="0"/>
              <a:t>Example</a:t>
            </a:r>
          </a:p>
          <a:p>
            <a:r>
              <a:rPr lang="en-IN" dirty="0" smtClean="0"/>
              <a:t>	</a:t>
            </a:r>
            <a:r>
              <a:rPr lang="en-IN" b="1" dirty="0" smtClean="0"/>
              <a:t> 0011 0000 0000 0000      </a:t>
            </a:r>
            <a:r>
              <a:rPr lang="en-IN" dirty="0" smtClean="0"/>
              <a:t>; load at x3000 </a:t>
            </a:r>
            <a:br>
              <a:rPr lang="en-IN" dirty="0" smtClean="0"/>
            </a:br>
            <a:r>
              <a:rPr lang="en-IN" dirty="0" err="1" smtClean="0"/>
              <a:t>X3000</a:t>
            </a:r>
            <a:r>
              <a:rPr lang="en-IN" b="1" dirty="0" smtClean="0"/>
              <a:t> 0010 001 </a:t>
            </a:r>
            <a:r>
              <a:rPr lang="en-IN" b="1" u="sng" dirty="0" smtClean="0"/>
              <a:t>0 0000 0110</a:t>
            </a:r>
            <a:r>
              <a:rPr lang="en-IN" b="1" dirty="0" smtClean="0"/>
              <a:t>     </a:t>
            </a:r>
            <a:r>
              <a:rPr lang="en-IN" dirty="0" smtClean="0"/>
              <a:t>; LD R1, </a:t>
            </a:r>
            <a:r>
              <a:rPr lang="en-IN" u="sng" dirty="0" smtClean="0"/>
              <a:t>x006</a:t>
            </a:r>
            <a:r>
              <a:rPr lang="en-IN" dirty="0" smtClean="0"/>
              <a:t> </a:t>
            </a:r>
            <a:br>
              <a:rPr lang="en-IN" dirty="0" smtClean="0"/>
            </a:br>
            <a:r>
              <a:rPr lang="en-IN" dirty="0" smtClean="0"/>
              <a:t>x3001</a:t>
            </a:r>
            <a:r>
              <a:rPr lang="en-IN" b="1" dirty="0" smtClean="0"/>
              <a:t> 0110 010 001 000000      </a:t>
            </a:r>
            <a:r>
              <a:rPr lang="en-IN" dirty="0" smtClean="0"/>
              <a:t>; LDR R2, R1, #0 </a:t>
            </a:r>
            <a:br>
              <a:rPr lang="en-IN" dirty="0" smtClean="0"/>
            </a:br>
            <a:r>
              <a:rPr lang="en-IN" dirty="0" smtClean="0"/>
              <a:t>x3002</a:t>
            </a:r>
            <a:r>
              <a:rPr lang="en-IN" b="1" dirty="0" smtClean="0"/>
              <a:t> 0000 010 </a:t>
            </a:r>
            <a:r>
              <a:rPr lang="en-IN" b="1" u="sng" dirty="0" smtClean="0"/>
              <a:t>0 0000 0101</a:t>
            </a:r>
            <a:r>
              <a:rPr lang="en-IN" b="1" dirty="0" smtClean="0"/>
              <a:t>     </a:t>
            </a:r>
            <a:r>
              <a:rPr lang="en-IN" dirty="0" smtClean="0"/>
              <a:t>; </a:t>
            </a:r>
            <a:r>
              <a:rPr lang="en-IN" dirty="0" err="1" smtClean="0"/>
              <a:t>BRz</a:t>
            </a:r>
            <a:r>
              <a:rPr lang="en-IN" dirty="0" smtClean="0"/>
              <a:t> </a:t>
            </a:r>
            <a:r>
              <a:rPr lang="en-IN" u="sng" dirty="0" smtClean="0"/>
              <a:t>x005</a:t>
            </a:r>
            <a:r>
              <a:rPr lang="en-IN" dirty="0" smtClean="0"/>
              <a:t> </a:t>
            </a:r>
          </a:p>
          <a:p>
            <a:pPr algn="just"/>
            <a:endParaRPr lang="en-IN" dirty="0" smtClean="0">
              <a:latin typeface="Times New Roman" pitchFamily="18" charset="0"/>
              <a:cs typeface="Times New Roman" pitchFamily="18" charset="0"/>
            </a:endParaRPr>
          </a:p>
          <a:p>
            <a:pPr algn="just"/>
            <a:endParaRPr lang="en-IN" dirty="0">
              <a:latin typeface="Times New Roman" pitchFamily="18" charset="0"/>
              <a:cs typeface="Times New Roman" pitchFamily="18" charset="0"/>
            </a:endParaRPr>
          </a:p>
        </p:txBody>
      </p:sp>
      <p:sp>
        <p:nvSpPr>
          <p:cNvPr id="2" name="Title 1"/>
          <p:cNvSpPr>
            <a:spLocks noGrp="1"/>
          </p:cNvSpPr>
          <p:nvPr>
            <p:ph type="title"/>
          </p:nvPr>
        </p:nvSpPr>
        <p:spPr>
          <a:xfrm>
            <a:off x="457200" y="0"/>
            <a:ext cx="8229600" cy="914400"/>
          </a:xfrm>
        </p:spPr>
        <p:txBody>
          <a:bodyPr>
            <a:normAutofit/>
          </a:bodyPr>
          <a:lstStyle/>
          <a:p>
            <a:r>
              <a:rPr lang="en-IN" dirty="0" smtClean="0">
                <a:latin typeface="Times New Roman" pitchFamily="18" charset="0"/>
                <a:cs typeface="Times New Roman" pitchFamily="18" charset="0"/>
              </a:rPr>
              <a:t>Machine language</a:t>
            </a:r>
            <a:endParaRPr lang="en-IN"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IN" dirty="0" smtClean="0">
                <a:latin typeface="Times New Roman" pitchFamily="18" charset="0"/>
                <a:cs typeface="Times New Roman" pitchFamily="18" charset="0"/>
              </a:rPr>
              <a:t>  It is a low level programming language that allows a user to write a program using alphanumeric mnemonic codes, instead of numeric codes for a set of instructions. </a:t>
            </a:r>
          </a:p>
          <a:p>
            <a:pPr algn="just"/>
            <a:r>
              <a:rPr lang="en-IN" dirty="0" smtClean="0">
                <a:latin typeface="Times New Roman" pitchFamily="18" charset="0"/>
                <a:cs typeface="Times New Roman" pitchFamily="18" charset="0"/>
              </a:rPr>
              <a:t>It requires a translator known as </a:t>
            </a:r>
            <a:r>
              <a:rPr lang="en-IN" b="1" dirty="0" smtClean="0">
                <a:latin typeface="Times New Roman" pitchFamily="18" charset="0"/>
                <a:cs typeface="Times New Roman" pitchFamily="18" charset="0"/>
              </a:rPr>
              <a:t>assembler</a:t>
            </a:r>
            <a:r>
              <a:rPr lang="en-IN" dirty="0" smtClean="0">
                <a:latin typeface="Times New Roman" pitchFamily="18" charset="0"/>
                <a:cs typeface="Times New Roman" pitchFamily="18" charset="0"/>
              </a:rPr>
              <a:t> to convert assembly language into machine language so that it can be understood by the computer. </a:t>
            </a:r>
          </a:p>
          <a:p>
            <a:pPr algn="just"/>
            <a:r>
              <a:rPr lang="en-IN" dirty="0" smtClean="0">
                <a:latin typeface="Times New Roman" pitchFamily="18" charset="0"/>
                <a:cs typeface="Times New Roman" pitchFamily="18" charset="0"/>
              </a:rPr>
              <a:t>It is easier to remember and write than machine language.</a:t>
            </a:r>
          </a:p>
          <a:p>
            <a:pPr algn="just"/>
            <a:endParaRPr lang="en-IN"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IN" dirty="0" smtClean="0">
                <a:latin typeface="Times New Roman" pitchFamily="18" charset="0"/>
                <a:cs typeface="Times New Roman" pitchFamily="18" charset="0"/>
              </a:rPr>
              <a:t>Assembly</a:t>
            </a:r>
            <a:r>
              <a:rPr lang="en-IN" dirty="0" smtClean="0"/>
              <a:t> language</a:t>
            </a:r>
            <a:endParaRPr lang="en-I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assembly-language-8086-intermediate-3-728.jpg"/>
          <p:cNvPicPr>
            <a:picLocks noGrp="1" noChangeAspect="1"/>
          </p:cNvPicPr>
          <p:nvPr>
            <p:ph idx="1"/>
          </p:nvPr>
        </p:nvPicPr>
        <p:blipFill>
          <a:blip r:embed="rId2"/>
          <a:stretch>
            <a:fillRect/>
          </a:stretch>
        </p:blipFill>
        <p:spPr>
          <a:xfrm>
            <a:off x="457200" y="0"/>
            <a:ext cx="8077199" cy="6126163"/>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IN" dirty="0" smtClean="0">
                <a:latin typeface="Times New Roman" pitchFamily="18" charset="0"/>
                <a:cs typeface="Times New Roman" pitchFamily="18" charset="0"/>
              </a:rPr>
              <a:t>It is a machine independent language.</a:t>
            </a:r>
          </a:p>
          <a:p>
            <a:pPr algn="just"/>
            <a:r>
              <a:rPr lang="en-IN" dirty="0" smtClean="0">
                <a:latin typeface="Times New Roman" pitchFamily="18" charset="0"/>
                <a:cs typeface="Times New Roman" pitchFamily="18" charset="0"/>
              </a:rPr>
              <a:t>It enables a user to write programs in a language which resembles English words and </a:t>
            </a:r>
            <a:r>
              <a:rPr lang="en-IN" dirty="0" err="1" smtClean="0">
                <a:latin typeface="Times New Roman" pitchFamily="18" charset="0"/>
                <a:cs typeface="Times New Roman" pitchFamily="18" charset="0"/>
              </a:rPr>
              <a:t>familer</a:t>
            </a:r>
            <a:r>
              <a:rPr lang="en-IN" dirty="0" smtClean="0">
                <a:latin typeface="Times New Roman" pitchFamily="18" charset="0"/>
                <a:cs typeface="Times New Roman" pitchFamily="18" charset="0"/>
              </a:rPr>
              <a:t> mathematical symbols.</a:t>
            </a:r>
          </a:p>
          <a:p>
            <a:pPr algn="just"/>
            <a:r>
              <a:rPr lang="en-IN" dirty="0" smtClean="0">
                <a:latin typeface="Times New Roman" pitchFamily="18" charset="0"/>
                <a:cs typeface="Times New Roman" pitchFamily="18" charset="0"/>
              </a:rPr>
              <a:t>COBOL was the first high level language  developed for business.</a:t>
            </a:r>
          </a:p>
          <a:p>
            <a:pPr algn="just"/>
            <a:r>
              <a:rPr lang="en-IN" dirty="0" smtClean="0">
                <a:latin typeface="Times New Roman" pitchFamily="18" charset="0"/>
                <a:cs typeface="Times New Roman" pitchFamily="18" charset="0"/>
              </a:rPr>
              <a:t>A Compiler is a translator program which translates a high level programming language into equivalent machine language programs. </a:t>
            </a:r>
          </a:p>
          <a:p>
            <a:pPr algn="just"/>
            <a:endParaRPr lang="en-IN"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IN" dirty="0" smtClean="0">
                <a:latin typeface="Times New Roman" pitchFamily="18" charset="0"/>
                <a:cs typeface="Times New Roman" pitchFamily="18" charset="0"/>
              </a:rPr>
              <a:t>High level language</a:t>
            </a:r>
            <a:endParaRPr lang="en-IN"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igh level lans.jpg"/>
          <p:cNvPicPr>
            <a:picLocks noGrp="1" noChangeAspect="1"/>
          </p:cNvPicPr>
          <p:nvPr>
            <p:ph idx="1"/>
          </p:nvPr>
        </p:nvPicPr>
        <p:blipFill>
          <a:blip r:embed="rId2"/>
          <a:stretch>
            <a:fillRect/>
          </a:stretch>
        </p:blipFill>
        <p:spPr>
          <a:xfrm>
            <a:off x="304800" y="0"/>
            <a:ext cx="8839199" cy="6858000"/>
          </a:xfr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95</TotalTime>
  <Words>1335</Words>
  <Application>Microsoft Office PowerPoint</Application>
  <PresentationFormat>On-screen Show (4:3)</PresentationFormat>
  <Paragraphs>148</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Concourse</vt:lpstr>
      <vt:lpstr>PROGRAMMING IN C</vt:lpstr>
      <vt:lpstr>CONTENTS</vt:lpstr>
      <vt:lpstr>What is a programming language?</vt:lpstr>
      <vt:lpstr>Levels of programming Languages</vt:lpstr>
      <vt:lpstr>Machine language</vt:lpstr>
      <vt:lpstr>Assembly language</vt:lpstr>
      <vt:lpstr>PowerPoint Presentation</vt:lpstr>
      <vt:lpstr>High level language</vt:lpstr>
      <vt:lpstr>PowerPoint Presentation</vt:lpstr>
      <vt:lpstr>What is C ?</vt:lpstr>
      <vt:lpstr>PowerPoint Presentation</vt:lpstr>
      <vt:lpstr> Ken Thompson &amp; Dennis Ritchie </vt:lpstr>
      <vt:lpstr>C continued to evolve during the 1970s especially between 1977 and 1979. It was during this period that the first book on C appeared “The C Programming Language” written by Ritchie and Brian Kernighan and published in 1978</vt:lpstr>
      <vt:lpstr>ANSI C</vt:lpstr>
      <vt:lpstr>Sample program 1: Printing a message</vt:lpstr>
      <vt:lpstr>C keywords &amp; Identifiers </vt:lpstr>
      <vt:lpstr>Character set</vt:lpstr>
      <vt:lpstr>PowerPoint Presentation</vt:lpstr>
      <vt:lpstr>C Tokens</vt:lpstr>
      <vt:lpstr>Keywords</vt:lpstr>
      <vt:lpstr>PowerPoint Presentation</vt:lpstr>
      <vt:lpstr>Identifiers</vt:lpstr>
      <vt:lpstr>Rules for naming identifiers</vt:lpstr>
      <vt:lpstr>Constants</vt:lpstr>
      <vt:lpstr>Numeric Constants in C</vt:lpstr>
      <vt:lpstr>Real constants</vt:lpstr>
      <vt:lpstr>Examples of numeric constants</vt:lpstr>
      <vt:lpstr> Character Constants </vt:lpstr>
      <vt:lpstr>String constants</vt:lpstr>
      <vt:lpstr>Backslash character constants</vt:lpstr>
      <vt:lpstr>C Programming Variables</vt:lpstr>
      <vt:lpstr>Rules for naming a variable</vt:lpstr>
      <vt:lpstr>Variables cont..</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C ?</dc:title>
  <dc:creator>Admin</dc:creator>
  <cp:lastModifiedBy>ss</cp:lastModifiedBy>
  <cp:revision>15</cp:revision>
  <dcterms:created xsi:type="dcterms:W3CDTF">2006-08-16T00:00:00Z</dcterms:created>
  <dcterms:modified xsi:type="dcterms:W3CDTF">2016-06-21T15:41:15Z</dcterms:modified>
</cp:coreProperties>
</file>